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74" r:id="rId3"/>
    <p:sldMasterId id="2147483682" r:id="rId4"/>
  </p:sldMasterIdLst>
  <p:notesMasterIdLst>
    <p:notesMasterId r:id="rId106"/>
  </p:notesMasterIdLst>
  <p:sldIdLst>
    <p:sldId id="256" r:id="rId5"/>
    <p:sldId id="2462" r:id="rId6"/>
    <p:sldId id="2514" r:id="rId7"/>
    <p:sldId id="2967" r:id="rId8"/>
    <p:sldId id="2968" r:id="rId9"/>
    <p:sldId id="2944" r:id="rId10"/>
    <p:sldId id="2958" r:id="rId11"/>
    <p:sldId id="2969" r:id="rId12"/>
    <p:sldId id="2946" r:id="rId13"/>
    <p:sldId id="2957" r:id="rId14"/>
    <p:sldId id="2979" r:id="rId15"/>
    <p:sldId id="2980" r:id="rId16"/>
    <p:sldId id="2984" r:id="rId17"/>
    <p:sldId id="3015" r:id="rId18"/>
    <p:sldId id="3014" r:id="rId19"/>
    <p:sldId id="3017" r:id="rId20"/>
    <p:sldId id="2952" r:id="rId21"/>
    <p:sldId id="2953" r:id="rId22"/>
    <p:sldId id="2954" r:id="rId23"/>
    <p:sldId id="2975" r:id="rId24"/>
    <p:sldId id="2955" r:id="rId25"/>
    <p:sldId id="2988" r:id="rId26"/>
    <p:sldId id="2989" r:id="rId27"/>
    <p:sldId id="2993" r:id="rId28"/>
    <p:sldId id="3000" r:id="rId29"/>
    <p:sldId id="2991" r:id="rId30"/>
    <p:sldId id="2996" r:id="rId31"/>
    <p:sldId id="2997" r:id="rId32"/>
    <p:sldId id="2992" r:id="rId33"/>
    <p:sldId id="2998" r:id="rId34"/>
    <p:sldId id="2995" r:id="rId35"/>
    <p:sldId id="2994" r:id="rId36"/>
    <p:sldId id="2956" r:id="rId37"/>
    <p:sldId id="3012" r:id="rId38"/>
    <p:sldId id="2959" r:id="rId39"/>
    <p:sldId id="2942" r:id="rId40"/>
    <p:sldId id="2961" r:id="rId41"/>
    <p:sldId id="2970" r:id="rId42"/>
    <p:sldId id="2965" r:id="rId43"/>
    <p:sldId id="3009" r:id="rId44"/>
    <p:sldId id="3010" r:id="rId45"/>
    <p:sldId id="2999" r:id="rId46"/>
    <p:sldId id="2986" r:id="rId47"/>
    <p:sldId id="3013" r:id="rId48"/>
    <p:sldId id="3016" r:id="rId49"/>
    <p:sldId id="3018" r:id="rId50"/>
    <p:sldId id="2987" r:id="rId51"/>
    <p:sldId id="2964" r:id="rId52"/>
    <p:sldId id="3001" r:id="rId53"/>
    <p:sldId id="3002" r:id="rId54"/>
    <p:sldId id="3003" r:id="rId55"/>
    <p:sldId id="3004" r:id="rId56"/>
    <p:sldId id="2977" r:id="rId57"/>
    <p:sldId id="3040" r:id="rId58"/>
    <p:sldId id="3020" r:id="rId59"/>
    <p:sldId id="3041" r:id="rId60"/>
    <p:sldId id="3035" r:id="rId61"/>
    <p:sldId id="3026" r:id="rId62"/>
    <p:sldId id="3027" r:id="rId63"/>
    <p:sldId id="3038" r:id="rId64"/>
    <p:sldId id="3031" r:id="rId65"/>
    <p:sldId id="3030" r:id="rId66"/>
    <p:sldId id="3033" r:id="rId67"/>
    <p:sldId id="3034" r:id="rId68"/>
    <p:sldId id="3036" r:id="rId69"/>
    <p:sldId id="3045" r:id="rId70"/>
    <p:sldId id="3046" r:id="rId71"/>
    <p:sldId id="3032" r:id="rId72"/>
    <p:sldId id="3022" r:id="rId73"/>
    <p:sldId id="3023" r:id="rId74"/>
    <p:sldId id="3024" r:id="rId75"/>
    <p:sldId id="3039" r:id="rId76"/>
    <p:sldId id="3037" r:id="rId77"/>
    <p:sldId id="2948" r:id="rId78"/>
    <p:sldId id="3021" r:id="rId79"/>
    <p:sldId id="3043" r:id="rId80"/>
    <p:sldId id="3044" r:id="rId81"/>
    <p:sldId id="3019" r:id="rId82"/>
    <p:sldId id="2962" r:id="rId83"/>
    <p:sldId id="2971" r:id="rId84"/>
    <p:sldId id="2972" r:id="rId85"/>
    <p:sldId id="2973" r:id="rId86"/>
    <p:sldId id="2974" r:id="rId87"/>
    <p:sldId id="3006" r:id="rId88"/>
    <p:sldId id="3007" r:id="rId89"/>
    <p:sldId id="3008" r:id="rId90"/>
    <p:sldId id="3005" r:id="rId91"/>
    <p:sldId id="2587" r:id="rId92"/>
    <p:sldId id="2588" r:id="rId93"/>
    <p:sldId id="2983" r:id="rId94"/>
    <p:sldId id="2488" r:id="rId95"/>
    <p:sldId id="2490" r:id="rId96"/>
    <p:sldId id="2562" r:id="rId97"/>
    <p:sldId id="2419" r:id="rId98"/>
    <p:sldId id="2921" r:id="rId99"/>
    <p:sldId id="2923" r:id="rId100"/>
    <p:sldId id="2477" r:id="rId101"/>
    <p:sldId id="2924" r:id="rId102"/>
    <p:sldId id="2925" r:id="rId103"/>
    <p:sldId id="2926" r:id="rId104"/>
    <p:sldId id="2534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F44"/>
    <a:srgbClr val="CCCCCC"/>
    <a:srgbClr val="F29449"/>
    <a:srgbClr val="729FCF"/>
    <a:srgbClr val="694DB7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" y="3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5072E-162D-46ED-A5CB-0F20C9B31254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2DBAB-E6F2-40CE-A001-719C7DCF3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0018C3D-0EFC-EC48-A4B1-4F9D0C2144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73687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0AE3A33E-F05F-3E4A-9393-648C03FFD31D}"/>
              </a:ext>
            </a:extLst>
          </p:cNvPr>
          <p:cNvSpPr>
            <a:spLocks noGrp="1" noChangeAspect="1"/>
          </p:cNvSpPr>
          <p:nvPr>
            <p:ph sz="half" idx="16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4B06B92-DFB6-574F-8016-A94DD78270D4}"/>
              </a:ext>
            </a:extLst>
          </p:cNvPr>
          <p:cNvSpPr>
            <a:spLocks noGrp="1" noChangeAspect="1"/>
          </p:cNvSpPr>
          <p:nvPr>
            <p:ph sz="half" idx="17" hasCustomPrompt="1"/>
          </p:nvPr>
        </p:nvSpPr>
        <p:spPr>
          <a:xfrm>
            <a:off x="4969493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4029ACB1-4173-4467-A05C-BC5D858B7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299831D2-941B-4949-94AD-73C45D7ED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0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0018C3D-0EFC-EC48-A4B1-4F9D0C2144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ACA35C0F-86EB-C04C-AD23-DB2B9A835BF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862931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03</a:t>
            </a:r>
          </a:p>
          <a:p>
            <a:pPr lvl="0"/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8CB3CC1B-9CD7-724A-97AC-3DF51684C5AD}"/>
              </a:ext>
            </a:extLst>
          </p:cNvPr>
          <p:cNvSpPr>
            <a:spLocks noGrp="1" noChangeAspect="1"/>
          </p:cNvSpPr>
          <p:nvPr>
            <p:ph sz="half" idx="18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45FCD911-50CE-2C4F-91F6-01ECD45B71EE}"/>
              </a:ext>
            </a:extLst>
          </p:cNvPr>
          <p:cNvSpPr>
            <a:spLocks noGrp="1" noChangeAspect="1"/>
          </p:cNvSpPr>
          <p:nvPr>
            <p:ph sz="half" idx="19" hasCustomPrompt="1"/>
          </p:nvPr>
        </p:nvSpPr>
        <p:spPr>
          <a:xfrm>
            <a:off x="4553985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62D13FC-19E2-FE49-9A74-F30CED7B904D}"/>
              </a:ext>
            </a:extLst>
          </p:cNvPr>
          <p:cNvSpPr>
            <a:spLocks noGrp="1" noChangeAspect="1"/>
          </p:cNvSpPr>
          <p:nvPr>
            <p:ph sz="half" idx="20" hasCustomPrompt="1"/>
          </p:nvPr>
        </p:nvSpPr>
        <p:spPr>
          <a:xfrm>
            <a:off x="8329920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637DA530-B6D9-4EC2-82D7-781AC69E5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4AA3237A-FEFA-4124-8E50-E135386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9153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0" y="1178287"/>
            <a:ext cx="6118502" cy="5679713"/>
          </a:xfrm>
          <a:prstGeom prst="rect">
            <a:avLst/>
          </a:prstGeom>
          <a:solidFill>
            <a:srgbClr val="2E135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24" name="Segnaposto contenuto 2"/>
          <p:cNvSpPr>
            <a:spLocks noGrp="1"/>
          </p:cNvSpPr>
          <p:nvPr>
            <p:ph sz="half" idx="1"/>
          </p:nvPr>
        </p:nvSpPr>
        <p:spPr>
          <a:xfrm>
            <a:off x="371795" y="1665186"/>
            <a:ext cx="5181600" cy="4351338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5" name="Segnaposto contenuto 3"/>
          <p:cNvSpPr>
            <a:spLocks noGrp="1"/>
          </p:cNvSpPr>
          <p:nvPr>
            <p:ph sz="half" idx="2"/>
          </p:nvPr>
        </p:nvSpPr>
        <p:spPr>
          <a:xfrm>
            <a:off x="6658550" y="1665186"/>
            <a:ext cx="5013858" cy="435133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E3DF0A-EB2B-4A4E-AE2D-368E94445601}" type="datetime1">
              <a:rPr lang="it-IT" smtClean="0"/>
              <a:t>05/07/2022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AA82E2F8-4211-F449-BCC3-BD0B53A8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38488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2F753AC-2AC7-EC48-A4DE-37EAA81F7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C3F95D26-9BA9-4D38-96D6-4669CBA79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DB95CE62-0F1D-4769-A335-FDA69511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8F4107B-9C54-4035-BFAC-8F1D40946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62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22126" y="1686771"/>
            <a:ext cx="10515600" cy="4413319"/>
          </a:xfrm>
        </p:spPr>
        <p:txBody>
          <a:bodyPr/>
          <a:lstStyle>
            <a:lvl1pPr marL="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1F69D131-9A37-C341-A847-204FF72F2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526CFC70-9772-4C20-A0A8-1FC3EF466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8D4CAB70-851A-4BD4-96AC-07AB399B5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16797B8-9892-4AAF-AD29-45933B677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05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8382A6F0-D4DF-4FEA-9FB2-7ACB1F92B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49E0DB3-16AB-4726-A608-7DF58514A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553908C-0006-4830-811C-12027C62B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36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87542CFC-3CEB-45A4-868D-FF2CEA08B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751BA904-92A9-43C2-9944-E122F090A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B3175E5F-B92C-48B7-8E28-AD22E266A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524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1" y="1885261"/>
            <a:ext cx="1726096" cy="1325564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32DA5566-0215-45C6-817B-5C5E7AC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4EF9E2AA-CCBE-4A04-8333-3CDA4126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F277D50-14F7-48EC-9B15-16E8C9DC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827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99C7EF5A-1156-4F84-9074-89C5ED71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FCD579AB-CECB-459C-9225-10D50180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02E22BE6-7DFC-4963-867B-B5CBEC20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47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6EBB4FE6-0F77-4761-9F9D-BDC167D3D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62AE3D8-7FA5-4A4B-B258-128589DF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C866514C-9318-4D7D-BFA2-A378D0B6B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00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96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3">
            <a:extLst>
              <a:ext uri="{FF2B5EF4-FFF2-40B4-BE49-F238E27FC236}">
                <a16:creationId xmlns:a16="http://schemas.microsoft.com/office/drawing/2014/main" id="{CC616A5B-7089-4488-AA5D-DE575B89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F7963FD-D191-4067-A111-D126C324D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FCF63823-10AE-4B5A-BEF7-BF813E6B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728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8D8A19A4-4A5B-457E-B9AA-A153BEE3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B3DA6EFB-794F-41AF-81FA-74C11D304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0D430FE-34FE-476E-ADE0-331327131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202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7DB455DF-AB4E-4CEC-ABF2-2DCC601E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EE1B2D20-26B1-4D9E-908D-7B98E5F61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021D90D7-2E91-4FC5-9900-7B77C33C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27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B1F0C2C2-5951-4579-9C17-6127F5994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926325C-46F4-44B4-8FA8-9090B449F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94A7A1A-EB5B-4E4D-A660-936F99E51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335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3B54AD7A-4212-4D7B-9842-699FBE521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D38D17A-AA28-457D-B45D-2FB7C0790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79DBC5D-C5FF-4413-8D73-C4B32F88B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126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ornet.org/wp-content/uploads/2019/04/Logo_gro%C3%9F.jpg">
            <a:extLst>
              <a:ext uri="{FF2B5EF4-FFF2-40B4-BE49-F238E27FC236}">
                <a16:creationId xmlns:a16="http://schemas.microsoft.com/office/drawing/2014/main" id="{0544C7A8-E378-45A0-B422-16732FE4C9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C7DA81-30C4-48E4-86FE-3445CEB38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67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ttps://ornet.org/wp-content/uploads/2019/04/Logo_gro%C3%9F.jpg">
            <a:extLst>
              <a:ext uri="{FF2B5EF4-FFF2-40B4-BE49-F238E27FC236}">
                <a16:creationId xmlns:a16="http://schemas.microsoft.com/office/drawing/2014/main" id="{589B65E5-9271-42C6-8F6B-2AECE06FB0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FB9514-12F8-4AA3-B80A-72681B6DA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2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3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6F0C-700A-486E-A5E1-078D8726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29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135D8-2EEB-4873-BD75-C21F7E07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6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A6B1-3E0F-42D3-835E-3478029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74"/>
            <a:ext cx="4114800" cy="365125"/>
          </a:xfrm>
        </p:spPr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ornet.org/wp-content/uploads/2019/04/Logo_gro%C3%9F.jpg">
            <a:extLst>
              <a:ext uri="{FF2B5EF4-FFF2-40B4-BE49-F238E27FC236}">
                <a16:creationId xmlns:a16="http://schemas.microsoft.com/office/drawing/2014/main" id="{60B003E8-F7DD-4FCE-926F-19B85FECF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CAC059-D6E7-4561-BF42-2637C3091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21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60DD6-28DF-4B1E-9339-63E2AE69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https://ornet.org/wp-content/uploads/2019/04/Logo_gro%C3%9F.jpg">
            <a:extLst>
              <a:ext uri="{FF2B5EF4-FFF2-40B4-BE49-F238E27FC236}">
                <a16:creationId xmlns:a16="http://schemas.microsoft.com/office/drawing/2014/main" id="{132A0358-C4E6-4142-B514-CBFCDEEB11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3FC3A5-B341-4FA2-84BB-DA1765797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1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77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87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23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6F0C-700A-486E-A5E1-078D8726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27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135D8-2EEB-4873-BD75-C21F7E07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88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A6B1-3E0F-42D3-835E-3478029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74"/>
            <a:ext cx="4114800" cy="365125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489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60DD6-28DF-4B1E-9339-63E2AE69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5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7/5/2022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DF076B-0598-4AD3-8494-AB00E722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111903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7/5/2022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AB1E71-A5CA-45B3-8FB4-5082FBA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425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855EC3-8247-43A9-AEB1-7840A4A6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970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324756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B704-C3F2-4ABA-AF5A-CA481481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210849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838200" y="4215211"/>
            <a:ext cx="9144000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31850" y="5523221"/>
            <a:ext cx="10515600" cy="56642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4E37EBE1-E6E9-46D4-8F8C-AF6C3F595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64DD977-55E7-4A63-A1F4-9859F7948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2385390" y="4215211"/>
            <a:ext cx="7596809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385390" y="5523221"/>
            <a:ext cx="8962060" cy="56642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4E18197-FBE0-D84B-A778-693176529A15}"/>
              </a:ext>
            </a:extLst>
          </p:cNvPr>
          <p:cNvSpPr>
            <a:spLocks noGrp="1" noChangeAspect="1"/>
          </p:cNvSpPr>
          <p:nvPr>
            <p:ph sz="half" idx="13" hasCustomPrompt="1"/>
          </p:nvPr>
        </p:nvSpPr>
        <p:spPr>
          <a:xfrm>
            <a:off x="450710" y="4234654"/>
            <a:ext cx="1778400" cy="1778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EE67089D-15CB-4465-B712-A9142AFE8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D9FEA722-5332-4BCE-8620-61CF31BA3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8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13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2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zelle.ihe.net/GMM/tf/overview/overview.seam" TargetMode="External"/><Relationship Id="rId2" Type="http://schemas.openxmlformats.org/officeDocument/2006/relationships/hyperlink" Target="https://gazelle.ihe.net/gazelle-documentation/Test-Management/us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zelle.ihe.net/gazelle-documentation/Gazelle-Master-Model/user.html" TargetMode="External"/><Relationship Id="rId4" Type="http://schemas.openxmlformats.org/officeDocument/2006/relationships/hyperlink" Target="https://gazelle.ihe.net/gazelle-documentation/Assertion-Manager/user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zelle.ihe.net/gazelle-documentation/Gazelle-Master-Model/user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azelle.ihe.net/gazelle-documentation/Gazelle-Master-Model/user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azelle.ihe.net/gazelle-documentation/Gazelle-Master-Model/user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zelle.ihe.net/gazelle-documentation/Gazelle-Master-Model/user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healthsuisse.ihe-europe.net/AssertionManagerGui/assertions/index.seam?idScheme=DEC-Vol2&amp;scope=PCD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zelle.ihe.net/gazelle-documentation/Gazelle-X-Validator-Rule-Editor/user.html#rule" TargetMode="External"/><Relationship Id="rId2" Type="http://schemas.openxmlformats.org/officeDocument/2006/relationships/hyperlink" Target="https://gazelle.ihe.net/gazelle-documentation/Assertion-Manager/user.html#concep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zelle.ihe.net/gazelle-documentation/Gazelle-X-Validator-Rule-Editor/user.html#rule" TargetMode="Externa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cs.oasis-open.org/tag/taml/v1.0/cs02/testassertionmarkuplanguage-1.0-cs02.html#__RefHeading__8639_1655353139" TargetMode="External"/><Relationship Id="rId4" Type="http://schemas.openxmlformats.org/officeDocument/2006/relationships/hyperlink" Target="https://www.oasis-open.org/committees/download.php/35226/testassertionsmodel-draft-0-2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asis-open.org/committees/download.php/35226/testassertionsmodel-draft-0-2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docs.oasis-open.org/tag/taml/v1.0/cs02/testassertionmarkuplanguage-1.0-cs02.html#__RefHeading__8639_165535313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ctor.com/int/en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testing.html" TargetMode="External"/><Relationship Id="rId2" Type="http://schemas.openxmlformats.org/officeDocument/2006/relationships/hyperlink" Target="https://www.hl7.org/fhir/testscript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hir.org/conformance-testing/" TargetMode="External"/><Relationship Id="rId7" Type="http://schemas.openxmlformats.org/officeDocument/2006/relationships/hyperlink" Target="https://profiles.ihe.net/ITI/MHD/testpla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fire.ly/projects/Firely-Server/en/latest/features/conformanceresources.html" TargetMode="External"/><Relationship Id="rId5" Type="http://schemas.openxmlformats.org/officeDocument/2006/relationships/hyperlink" Target="https://build.fhir.org/conformance-module.html" TargetMode="External"/><Relationship Id="rId4" Type="http://schemas.openxmlformats.org/officeDocument/2006/relationships/hyperlink" Target="https://www.hl7.org/fhir/conformance-modul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testing.html" TargetMode="External"/><Relationship Id="rId2" Type="http://schemas.openxmlformats.org/officeDocument/2006/relationships/hyperlink" Target="https://www.hl7.org/fhir/testscrip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hl7.org/fhir/testscrip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profiles.ihe.net/ITI/MHD/testpl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zelle.ihe.net/content/fhircapabilitystatement" TargetMode="External"/><Relationship Id="rId5" Type="http://schemas.openxmlformats.org/officeDocument/2006/relationships/hyperlink" Target="https://profiles.ihe.net/ITI/TF/Volume2/ch-Z.html" TargetMode="Externa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asbestos/wiki/TestScript-Extensions" TargetMode="External"/><Relationship Id="rId2" Type="http://schemas.openxmlformats.org/officeDocument/2006/relationships/hyperlink" Target="https://github.com/usnistgov/asbestos/wik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snistgov/asbestos/tree/master/asbestos-war/src/main/webapp/data/TestCollection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testreport.html#TestRepor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asbestos/releases/tag/v4.0.0" TargetMode="External"/><Relationship Id="rId2" Type="http://schemas.openxmlformats.org/officeDocument/2006/relationships/hyperlink" Target="https://github.com/usnistgov/asbestos/blob/master/asbestos-war/src/main/webapp/data/TestAssertions/assertions.jso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pages/viewpage.action?pageId=113676845#ReferenceProvider/ConsumerSpecification-Teststepstobeconducted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pages/viewpage.action?pageId=113676845#ReferenceProvider/ConsumerSpecification-Teststepstobeconducted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ihe.net/ITI/PDQm/index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x/d4zGBg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snistgov/iheos-toolkit2/releases/tag/v7.7.2" TargetMode="External"/><Relationship Id="rId3" Type="http://schemas.openxmlformats.org/officeDocument/2006/relationships/hyperlink" Target="https://github.com/usnistgov/iheos-toolkit2/wiki/Writing-Conformance-Tests" TargetMode="External"/><Relationship Id="rId7" Type="http://schemas.openxmlformats.org/officeDocument/2006/relationships/hyperlink" Target="https://github.com/usnistgov/asbestos/tree/master/asbestos-war/src/main/webapp/data/TestCollections" TargetMode="External"/><Relationship Id="rId2" Type="http://schemas.openxmlformats.org/officeDocument/2006/relationships/hyperlink" Target="https://github.com/usnistgov/iheos-toolkit2/wiki/Testing-Method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snistgov/iheos-toolkit2/tree/master/xdstools2/src/main/webapp/toolkitx/testkit" TargetMode="External"/><Relationship Id="rId5" Type="http://schemas.openxmlformats.org/officeDocument/2006/relationships/hyperlink" Target="https://github.com/usnistgov/iheos-toolkit2/wiki/Test-Assertion-Plugins" TargetMode="External"/><Relationship Id="rId4" Type="http://schemas.openxmlformats.org/officeDocument/2006/relationships/hyperlink" Target="https://github.com/usnistgov/iheos-toolkit2/wiki/Testplan-Design-Pattern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HE/sdpi-fhir/tree/master/Tooling/sdc11073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Relationship Id="rId9" Type="http://schemas.openxmlformats.org/officeDocument/2006/relationships/hyperlink" Target="https://confluence.hl7.org/x/LZLGBg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x/LZLGB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fluence.hl7.org/x/yIxiBQ" TargetMode="External"/><Relationship Id="rId4" Type="http://schemas.openxmlformats.org/officeDocument/2006/relationships/hyperlink" Target="https://confluence.hl7.org/x/x4xiBQ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x/d4zGBg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waggerhub.com/apis/gazelletestbed/gazelle-evs_client_api/3.0#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HE/sdpi-fhir/tree/master/SDPi%20%20Supplement/SDPi%20Rev%201.0" TargetMode="External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sdpi-fhir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sdpi-fhir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ornet.org/en/download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2"/>
            <a:ext cx="12192000" cy="32522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From Use Cases to Test Reports – </a:t>
            </a:r>
            <a:br>
              <a:rPr lang="en-US" b="1" i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0A541-31E9-46A9-B139-94D5F6821642}"/>
              </a:ext>
            </a:extLst>
          </p:cNvPr>
          <p:cNvSpPr txBox="1"/>
          <p:nvPr/>
        </p:nvSpPr>
        <p:spPr>
          <a:xfrm>
            <a:off x="0" y="436937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Updated</a:t>
            </a:r>
            <a:r>
              <a:rPr lang="en-US" sz="2000" b="1">
                <a:solidFill>
                  <a:srgbClr val="0070C0"/>
                </a:solidFill>
              </a:rPr>
              <a:t>:  2022.05.13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From Specs to Test Reports – </a:t>
            </a:r>
            <a:r>
              <a:rPr lang="en-US" i="1" dirty="0">
                <a:solidFill>
                  <a:srgbClr val="0070C0"/>
                </a:solidFill>
              </a:rPr>
              <a:t>”Basic”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7E4A9-E0FD-4B40-9B31-1AA55B2008C4}"/>
              </a:ext>
            </a:extLst>
          </p:cNvPr>
          <p:cNvSpPr/>
          <p:nvPr/>
        </p:nvSpPr>
        <p:spPr>
          <a:xfrm>
            <a:off x="1065830" y="1456050"/>
            <a:ext cx="1654074" cy="745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SDPi 1.0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Specification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EDD68-9319-4574-9C87-4385B6BBBE73}"/>
              </a:ext>
            </a:extLst>
          </p:cNvPr>
          <p:cNvSpPr/>
          <p:nvPr/>
        </p:nvSpPr>
        <p:spPr>
          <a:xfrm>
            <a:off x="4590443" y="919731"/>
            <a:ext cx="1344420" cy="745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Basic RI+MC+RR UML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B45FC7-7E06-4F7F-AB89-FEF3F99A4694}"/>
              </a:ext>
            </a:extLst>
          </p:cNvPr>
          <p:cNvSpPr/>
          <p:nvPr/>
        </p:nvSpPr>
        <p:spPr>
          <a:xfrm>
            <a:off x="3096049" y="3771941"/>
            <a:ext cx="2166604" cy="9959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SDPi RI+MC+RR Database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D6FA76-90FF-4203-B61F-7F7AD50860F8}"/>
              </a:ext>
            </a:extLst>
          </p:cNvPr>
          <p:cNvSpPr/>
          <p:nvPr/>
        </p:nvSpPr>
        <p:spPr>
          <a:xfrm>
            <a:off x="4523463" y="2677979"/>
            <a:ext cx="2428693" cy="8064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Michael’s Amazing Word-to-Database Transformation Tool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FCFBA9-EC9B-46FD-92E3-D132566BA5B9}"/>
              </a:ext>
            </a:extLst>
          </p:cNvPr>
          <p:cNvCxnSpPr/>
          <p:nvPr/>
        </p:nvCxnSpPr>
        <p:spPr>
          <a:xfrm>
            <a:off x="2766497" y="2253967"/>
            <a:ext cx="1671546" cy="599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96E28-EEA6-4954-9577-8F98AFECD1FE}"/>
              </a:ext>
            </a:extLst>
          </p:cNvPr>
          <p:cNvCxnSpPr>
            <a:cxnSpLocks/>
          </p:cNvCxnSpPr>
          <p:nvPr/>
        </p:nvCxnSpPr>
        <p:spPr>
          <a:xfrm flipH="1">
            <a:off x="4973811" y="1778663"/>
            <a:ext cx="150672" cy="815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2F7071-C517-4020-9E13-B4CA9294286E}"/>
              </a:ext>
            </a:extLst>
          </p:cNvPr>
          <p:cNvCxnSpPr>
            <a:cxnSpLocks/>
          </p:cNvCxnSpPr>
          <p:nvPr/>
        </p:nvCxnSpPr>
        <p:spPr>
          <a:xfrm flipH="1">
            <a:off x="4179351" y="3313972"/>
            <a:ext cx="258692" cy="340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2E746-BD36-41EB-AC6B-ADF6DC9EE502}"/>
              </a:ext>
            </a:extLst>
          </p:cNvPr>
          <p:cNvSpPr/>
          <p:nvPr/>
        </p:nvSpPr>
        <p:spPr>
          <a:xfrm>
            <a:off x="6693624" y="4414190"/>
            <a:ext cx="1654074" cy="96148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SDPi 1.0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 Plans &amp; Scripts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3FB384-711D-40ED-B137-984EB0567D3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813090" y="1292481"/>
            <a:ext cx="1777353" cy="32087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389648-2671-4ACE-B731-E25930869070}"/>
              </a:ext>
            </a:extLst>
          </p:cNvPr>
          <p:cNvSpPr txBox="1"/>
          <p:nvPr/>
        </p:nvSpPr>
        <p:spPr>
          <a:xfrm>
            <a:off x="2126804" y="991692"/>
            <a:ext cx="2238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Word Styles / Bookmarks / Links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7EB558-564B-457F-86A1-CCA7D9AB1D46}"/>
              </a:ext>
            </a:extLst>
          </p:cNvPr>
          <p:cNvSpPr txBox="1"/>
          <p:nvPr/>
        </p:nvSpPr>
        <p:spPr>
          <a:xfrm>
            <a:off x="2252749" y="2594591"/>
            <a:ext cx="2238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“Simple” Word Docx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5DA286-8B27-4F33-9B3D-EEB7457B1837}"/>
              </a:ext>
            </a:extLst>
          </p:cNvPr>
          <p:cNvSpPr/>
          <p:nvPr/>
        </p:nvSpPr>
        <p:spPr>
          <a:xfrm>
            <a:off x="7636503" y="989538"/>
            <a:ext cx="2428693" cy="8064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Gazelle Test Management Tool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FFAD21-6B74-4CE5-ADEB-1726C1991522}"/>
              </a:ext>
            </a:extLst>
          </p:cNvPr>
          <p:cNvSpPr/>
          <p:nvPr/>
        </p:nvSpPr>
        <p:spPr>
          <a:xfrm>
            <a:off x="9510924" y="2594591"/>
            <a:ext cx="2428693" cy="80645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SDC/SDPi Test Tool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8521BF-79B4-47AE-8A84-412AC3A1BE28}"/>
              </a:ext>
            </a:extLst>
          </p:cNvPr>
          <p:cNvCxnSpPr>
            <a:cxnSpLocks/>
          </p:cNvCxnSpPr>
          <p:nvPr/>
        </p:nvCxnSpPr>
        <p:spPr>
          <a:xfrm flipV="1">
            <a:off x="7205510" y="1868801"/>
            <a:ext cx="922406" cy="238852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606278-4BE0-41AA-A8AD-DE6A4719F582}"/>
              </a:ext>
            </a:extLst>
          </p:cNvPr>
          <p:cNvSpPr txBox="1"/>
          <p:nvPr/>
        </p:nvSpPr>
        <p:spPr>
          <a:xfrm>
            <a:off x="5830757" y="1950957"/>
            <a:ext cx="212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Content integrated manually … </a:t>
            </a:r>
          </a:p>
          <a:p>
            <a:pPr algn="r"/>
            <a:r>
              <a:rPr lang="en-US" sz="1200" dirty="0">
                <a:solidFill>
                  <a:srgbClr val="0070C0"/>
                </a:solidFill>
              </a:rPr>
              <a:t>“</a:t>
            </a:r>
            <a:r>
              <a:rPr lang="en-US" sz="1200" i="1" dirty="0">
                <a:solidFill>
                  <a:srgbClr val="0070C0"/>
                </a:solidFill>
              </a:rPr>
              <a:t>The Old Fashioned Way</a:t>
            </a:r>
            <a:r>
              <a:rPr lang="en-US" sz="1200" dirty="0">
                <a:solidFill>
                  <a:srgbClr val="0070C0"/>
                </a:solidFill>
              </a:rPr>
              <a:t>”!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D32A8D-7580-402A-BA83-6E85D5A8B507}"/>
              </a:ext>
            </a:extLst>
          </p:cNvPr>
          <p:cNvSpPr/>
          <p:nvPr/>
        </p:nvSpPr>
        <p:spPr>
          <a:xfrm>
            <a:off x="9635660" y="4522195"/>
            <a:ext cx="1654074" cy="96148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Test Case (Instance) Report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A372F0-FE3F-4E77-98C6-FEC2EB7D2EC7}"/>
              </a:ext>
            </a:extLst>
          </p:cNvPr>
          <p:cNvCxnSpPr>
            <a:cxnSpLocks/>
          </p:cNvCxnSpPr>
          <p:nvPr/>
        </p:nvCxnSpPr>
        <p:spPr>
          <a:xfrm flipH="1" flipV="1">
            <a:off x="4973811" y="4757759"/>
            <a:ext cx="1615303" cy="507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7A435A0-58C1-4836-8E0B-AD56A1B301FD}"/>
              </a:ext>
            </a:extLst>
          </p:cNvPr>
          <p:cNvSpPr txBox="1"/>
          <p:nvPr/>
        </p:nvSpPr>
        <p:spPr>
          <a:xfrm>
            <a:off x="4734349" y="5225695"/>
            <a:ext cx="1534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Links from test plans / scripts to RI elements (enabling  traceability / coverage)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131677-3BC9-4072-8D13-415C5EEA0A80}"/>
              </a:ext>
            </a:extLst>
          </p:cNvPr>
          <p:cNvCxnSpPr>
            <a:cxnSpLocks/>
          </p:cNvCxnSpPr>
          <p:nvPr/>
        </p:nvCxnSpPr>
        <p:spPr>
          <a:xfrm>
            <a:off x="8727085" y="1892631"/>
            <a:ext cx="697691" cy="74857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F15447-F3A8-4112-ACDE-98B5BE59FCBE}"/>
              </a:ext>
            </a:extLst>
          </p:cNvPr>
          <p:cNvSpPr txBox="1"/>
          <p:nvPr/>
        </p:nvSpPr>
        <p:spPr>
          <a:xfrm>
            <a:off x="9109905" y="1893194"/>
            <a:ext cx="229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Basic test instance metadata provided to Test Tool … somehow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8A15FC-6769-4E9B-BF4B-B9637249015C}"/>
              </a:ext>
            </a:extLst>
          </p:cNvPr>
          <p:cNvCxnSpPr>
            <a:cxnSpLocks/>
          </p:cNvCxnSpPr>
          <p:nvPr/>
        </p:nvCxnSpPr>
        <p:spPr>
          <a:xfrm flipH="1" flipV="1">
            <a:off x="8480041" y="1892631"/>
            <a:ext cx="1097135" cy="250708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C5A8768-7711-437C-B2FE-6546572238FE}"/>
              </a:ext>
            </a:extLst>
          </p:cNvPr>
          <p:cNvSpPr txBox="1"/>
          <p:nvPr/>
        </p:nvSpPr>
        <p:spPr>
          <a:xfrm>
            <a:off x="9475255" y="3501836"/>
            <a:ext cx="160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Report document “attached” to test instance and reviewed by Monitor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E54202-9F98-4B30-969C-CEAD22C34DE7}"/>
              </a:ext>
            </a:extLst>
          </p:cNvPr>
          <p:cNvCxnSpPr>
            <a:cxnSpLocks/>
          </p:cNvCxnSpPr>
          <p:nvPr/>
        </p:nvCxnSpPr>
        <p:spPr>
          <a:xfrm flipH="1">
            <a:off x="11078850" y="3506435"/>
            <a:ext cx="274950" cy="910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079820-2DC4-40B1-9463-D020C7F0BB7F}"/>
              </a:ext>
            </a:extLst>
          </p:cNvPr>
          <p:cNvSpPr txBox="1"/>
          <p:nvPr/>
        </p:nvSpPr>
        <p:spPr>
          <a:xfrm>
            <a:off x="10951929" y="3915655"/>
            <a:ext cx="124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70C0"/>
                </a:solidFill>
              </a:rPr>
              <a:t>Generated by tool w/ test instance metadata integrated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D29EC3-BA5D-41EB-ABA2-E9BC4C6D6CD7}"/>
              </a:ext>
            </a:extLst>
          </p:cNvPr>
          <p:cNvCxnSpPr>
            <a:cxnSpLocks/>
          </p:cNvCxnSpPr>
          <p:nvPr/>
        </p:nvCxnSpPr>
        <p:spPr>
          <a:xfrm flipV="1">
            <a:off x="7666713" y="3134259"/>
            <a:ext cx="1728697" cy="1116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7C98467-2BBA-4FBB-9C2D-3D47330E8AC0}"/>
              </a:ext>
            </a:extLst>
          </p:cNvPr>
          <p:cNvSpPr txBox="1"/>
          <p:nvPr/>
        </p:nvSpPr>
        <p:spPr>
          <a:xfrm>
            <a:off x="8010949" y="3326050"/>
            <a:ext cx="8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Test Script Info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DADD18-DB5E-4E0F-BAF7-51892B353A82}"/>
              </a:ext>
            </a:extLst>
          </p:cNvPr>
          <p:cNvSpPr txBox="1"/>
          <p:nvPr/>
        </p:nvSpPr>
        <p:spPr>
          <a:xfrm>
            <a:off x="4293274" y="1809245"/>
            <a:ext cx="80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Used to create DB schema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401918-EB82-45B4-B1A4-DD2B6B598DB5}"/>
              </a:ext>
            </a:extLst>
          </p:cNvPr>
          <p:cNvCxnSpPr>
            <a:cxnSpLocks/>
          </p:cNvCxnSpPr>
          <p:nvPr/>
        </p:nvCxnSpPr>
        <p:spPr>
          <a:xfrm>
            <a:off x="5346496" y="4416801"/>
            <a:ext cx="1242618" cy="316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F5834BA-5271-4B00-8B01-D5A3E5D8E5A9}"/>
              </a:ext>
            </a:extLst>
          </p:cNvPr>
          <p:cNvSpPr txBox="1"/>
          <p:nvPr/>
        </p:nvSpPr>
        <p:spPr>
          <a:xfrm>
            <a:off x="5286676" y="3716818"/>
            <a:ext cx="180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Driven by Use Cases, Standards Conformance, SES &amp; Tech Requirements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57F259-ACF5-4241-A414-52C8ADC507C4}"/>
              </a:ext>
            </a:extLst>
          </p:cNvPr>
          <p:cNvSpPr txBox="1"/>
          <p:nvPr/>
        </p:nvSpPr>
        <p:spPr>
          <a:xfrm>
            <a:off x="3657538" y="4805256"/>
            <a:ext cx="112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“Single Source of Truth”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172CF0-D509-4ECA-A282-243BF7ED6EDC}"/>
              </a:ext>
            </a:extLst>
          </p:cNvPr>
          <p:cNvSpPr txBox="1"/>
          <p:nvPr/>
        </p:nvSpPr>
        <p:spPr>
          <a:xfrm>
            <a:off x="6766270" y="5361204"/>
            <a:ext cx="153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Crafted &amp; Maintained Independent of 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Test Tooling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7105EC-E9CE-4247-B05C-5C011DA14CAB}"/>
              </a:ext>
            </a:extLst>
          </p:cNvPr>
          <p:cNvSpPr txBox="1"/>
          <p:nvPr/>
        </p:nvSpPr>
        <p:spPr>
          <a:xfrm>
            <a:off x="9635416" y="5511304"/>
            <a:ext cx="158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“RR” Report – Supporting Evidence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0B0E2D-190D-4F64-9F91-EB4EE9728EDA}"/>
              </a:ext>
            </a:extLst>
          </p:cNvPr>
          <p:cNvGrpSpPr/>
          <p:nvPr/>
        </p:nvGrpSpPr>
        <p:grpSpPr>
          <a:xfrm>
            <a:off x="387814" y="5548640"/>
            <a:ext cx="3477980" cy="923330"/>
            <a:chOff x="151350" y="5277893"/>
            <a:chExt cx="3477980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0B4953-11FE-4C43-84C1-BD5BC005F8BA}"/>
                </a:ext>
              </a:extLst>
            </p:cNvPr>
            <p:cNvSpPr txBox="1"/>
            <p:nvPr/>
          </p:nvSpPr>
          <p:spPr>
            <a:xfrm>
              <a:off x="151350" y="5277893"/>
              <a:ext cx="3477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0070C0"/>
                  </a:solidFill>
                </a:rPr>
                <a:t>Legend</a:t>
              </a:r>
            </a:p>
            <a:p>
              <a:pPr>
                <a:tabLst>
                  <a:tab pos="1255713" algn="l"/>
                </a:tabLst>
              </a:pPr>
              <a:r>
                <a:rPr lang="en-US" dirty="0">
                  <a:solidFill>
                    <a:srgbClr val="0070C0"/>
                  </a:solidFill>
                </a:rPr>
                <a:t>	Automated</a:t>
              </a:r>
            </a:p>
            <a:p>
              <a:pPr>
                <a:tabLst>
                  <a:tab pos="1255713" algn="l"/>
                </a:tabLst>
              </a:pPr>
              <a:r>
                <a:rPr lang="en-US" dirty="0">
                  <a:solidFill>
                    <a:srgbClr val="0070C0"/>
                  </a:solidFill>
                </a:rPr>
                <a:t>	Manual / Semi-auto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87B99D-EB44-41E4-8D46-42FD643208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760" y="5742136"/>
              <a:ext cx="812644" cy="91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AC5F220-BA0A-4B65-A5A2-9E51E0D9D0F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60" y="6027821"/>
              <a:ext cx="807609" cy="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4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9" grpId="0" animBg="1"/>
      <p:bldP spid="23" grpId="0"/>
      <p:bldP spid="24" grpId="0"/>
      <p:bldP spid="25" grpId="0" animBg="1"/>
      <p:bldP spid="26" grpId="0" animBg="1"/>
      <p:bldP spid="29" grpId="0"/>
      <p:bldP spid="30" grpId="0" animBg="1"/>
      <p:bldP spid="34" grpId="0"/>
      <p:bldP spid="39" grpId="0"/>
      <p:bldP spid="43" grpId="0"/>
      <p:bldP spid="47" grpId="0"/>
      <p:bldP spid="51" grpId="0"/>
      <p:bldP spid="53" grpId="0"/>
      <p:bldP spid="61" grpId="0"/>
      <p:bldP spid="38" grpId="0"/>
      <p:bldP spid="42" grpId="0"/>
      <p:bldP spid="4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ACE0EA7-4257-4ACB-89E6-90394F37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02" y="1080995"/>
            <a:ext cx="10357796" cy="569151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D3AD-6664-4002-B319-C579A775F3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16/06/2021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412F3-82C6-4DCF-B7DD-37CD07865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IHE/IHE Catalyst for «Regulatory Sumission Ready» CA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3118" y="64154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88332B7-232A-45B9-ADC0-2A2F3C68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980293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38ABB7C-D73E-44D8-ADAD-DDD288061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7486" r="16632" b="4372"/>
          <a:stretch/>
        </p:blipFill>
        <p:spPr>
          <a:xfrm>
            <a:off x="1566809" y="742915"/>
            <a:ext cx="8178229" cy="562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EC411E-3636-4605-8723-FAA2CB7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MF’s musings … </a:t>
            </a:r>
            <a:r>
              <a:rPr lang="en-US" i="1" dirty="0"/>
              <a:t>toward a layer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5510A-F624-455B-B0EC-81B00CEF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D3F9-629C-4F46-997E-D3401994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34FB3-E840-495E-B4AE-68A44CF20508}"/>
              </a:ext>
            </a:extLst>
          </p:cNvPr>
          <p:cNvSpPr txBox="1"/>
          <p:nvPr/>
        </p:nvSpPr>
        <p:spPr>
          <a:xfrm>
            <a:off x="9412945" y="1241960"/>
            <a:ext cx="1457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Human crafted (this need met by this capability) / consensus approved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2B0EB-881C-47E2-9663-D9A1CB24C730}"/>
              </a:ext>
            </a:extLst>
          </p:cNvPr>
          <p:cNvSpPr txBox="1"/>
          <p:nvPr/>
        </p:nvSpPr>
        <p:spPr>
          <a:xfrm>
            <a:off x="7455558" y="5791919"/>
            <a:ext cx="3414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– Support RI Component “assembly” automation </a:t>
            </a:r>
          </a:p>
        </p:txBody>
      </p:sp>
    </p:spTree>
    <p:extLst>
      <p:ext uri="{BB962C8B-B14F-4D97-AF65-F5344CB8AC3E}">
        <p14:creationId xmlns:p14="http://schemas.microsoft.com/office/powerpoint/2010/main" val="138563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E954C5-D433-4C90-9E6F-7D598B2EDDF5}"/>
              </a:ext>
            </a:extLst>
          </p:cNvPr>
          <p:cNvSpPr/>
          <p:nvPr/>
        </p:nvSpPr>
        <p:spPr>
          <a:xfrm>
            <a:off x="635809" y="1175996"/>
            <a:ext cx="1344420" cy="745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Basic RI+MC+RR UML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EA01-CC7E-41E4-BEA7-DD243A571743}"/>
              </a:ext>
            </a:extLst>
          </p:cNvPr>
          <p:cNvSpPr txBox="1"/>
          <p:nvPr/>
        </p:nvSpPr>
        <p:spPr>
          <a:xfrm>
            <a:off x="2832957" y="1175996"/>
            <a:ext cx="93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“Basic” Requirements Interoperability Model </a:t>
            </a:r>
            <a:r>
              <a:rPr lang="en-US" sz="2400" b="1" i="1" dirty="0">
                <a:solidFill>
                  <a:srgbClr val="0070C0"/>
                </a:solidFill>
              </a:rPr>
              <a:t>for SDPi 1.0 Document</a:t>
            </a:r>
            <a:r>
              <a:rPr lang="en-US" sz="2400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A5E03-0694-4A62-A268-8BC6117223CF}"/>
              </a:ext>
            </a:extLst>
          </p:cNvPr>
          <p:cNvSpPr txBox="1"/>
          <p:nvPr/>
        </p:nvSpPr>
        <p:spPr>
          <a:xfrm>
            <a:off x="625282" y="4331190"/>
            <a:ext cx="1071799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Considerations / Homework: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Word references / links require “bookmarks” – set places in the document (see also PKP examples)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Word “styles” will require some naming method of each style / link / Bookmark to ensure continuity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“Capability” Types needed?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Identifiers / nomenclature required?  SDPi </a:t>
            </a:r>
            <a:r>
              <a:rPr lang="en-US" dirty="0" err="1">
                <a:solidFill>
                  <a:srgbClr val="0070C0"/>
                </a:solidFill>
              </a:rPr>
              <a:t>Rxxxx</a:t>
            </a:r>
            <a:r>
              <a:rPr lang="en-US" dirty="0">
                <a:solidFill>
                  <a:srgbClr val="0070C0"/>
                </a:solidFill>
              </a:rPr>
              <a:t>?  “Link” text?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Create examples for each, including Text in Word + Word XML rendering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Bidirectional navigation?  Unidirectional (req to capability) sufficient?  (Note:  0..* simply indicates that each end can be linked to / from multiples on the other side of the relationship)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4207D-0C52-4380-B399-0CB4B8ED8C71}"/>
              </a:ext>
            </a:extLst>
          </p:cNvPr>
          <p:cNvSpPr txBox="1"/>
          <p:nvPr/>
        </p:nvSpPr>
        <p:spPr>
          <a:xfrm>
            <a:off x="3011116" y="329137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04AD6-EBF3-4114-8F14-39E253CA65AF}"/>
              </a:ext>
            </a:extLst>
          </p:cNvPr>
          <p:cNvSpPr txBox="1"/>
          <p:nvPr/>
        </p:nvSpPr>
        <p:spPr>
          <a:xfrm>
            <a:off x="5542499" y="253007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SDPi Requirement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5D13F-8F1A-49E9-8CB5-AE2F04BD95BA}"/>
              </a:ext>
            </a:extLst>
          </p:cNvPr>
          <p:cNvSpPr txBox="1"/>
          <p:nvPr/>
        </p:nvSpPr>
        <p:spPr>
          <a:xfrm>
            <a:off x="7477884" y="2421344"/>
            <a:ext cx="13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FE643D-4140-4BF2-869B-EFD6F6631F02}"/>
              </a:ext>
            </a:extLst>
          </p:cNvPr>
          <p:cNvGrpSpPr/>
          <p:nvPr/>
        </p:nvGrpSpPr>
        <p:grpSpPr>
          <a:xfrm>
            <a:off x="2203367" y="3522205"/>
            <a:ext cx="8619293" cy="377136"/>
            <a:chOff x="2354487" y="5467841"/>
            <a:chExt cx="8619293" cy="3771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3F2FC5-49D1-4F9C-A1B4-C6D065693F16}"/>
                </a:ext>
              </a:extLst>
            </p:cNvPr>
            <p:cNvSpPr txBox="1"/>
            <p:nvPr/>
          </p:nvSpPr>
          <p:spPr>
            <a:xfrm>
              <a:off x="2354487" y="5467841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 Case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8D26C3-7A63-4BA0-9D44-8B92953F6F99}"/>
                </a:ext>
              </a:extLst>
            </p:cNvPr>
            <p:cNvSpPr txBox="1"/>
            <p:nvPr/>
          </p:nvSpPr>
          <p:spPr>
            <a:xfrm>
              <a:off x="4622836" y="5475645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Ref. Standard ICS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AE7BC2-BE92-4F2F-9FDD-F559E2A09691}"/>
                </a:ext>
              </a:extLst>
            </p:cNvPr>
            <p:cNvSpPr txBox="1"/>
            <p:nvPr/>
          </p:nvSpPr>
          <p:spPr>
            <a:xfrm>
              <a:off x="6891185" y="5474304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F293B5-629D-4350-9255-9BECC92BE714}"/>
                </a:ext>
              </a:extLst>
            </p:cNvPr>
            <p:cNvSpPr txBox="1"/>
            <p:nvPr/>
          </p:nvSpPr>
          <p:spPr>
            <a:xfrm>
              <a:off x="9159534" y="5474304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Technology</a:t>
              </a: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5BEFEB-8155-48DC-B48C-607C1265C2A6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4498941" y="1510953"/>
            <a:ext cx="622801" cy="33997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8BFCB68-1E66-467C-A6C1-3CB87B58AE29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5400000">
            <a:off x="5629214" y="2649030"/>
            <a:ext cx="630605" cy="11313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AB30C9A-0FA3-4E26-8425-277E3DE56886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rot="16200000" flipH="1">
            <a:off x="6764058" y="2645538"/>
            <a:ext cx="629264" cy="113699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78A7934-6EB3-4117-A131-4A45BE6B57AB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rot="16200000" flipH="1">
            <a:off x="7898232" y="1511363"/>
            <a:ext cx="629264" cy="34053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060A6D-A7F8-40D1-A91F-2AEF7A638957}"/>
              </a:ext>
            </a:extLst>
          </p:cNvPr>
          <p:cNvSpPr txBox="1"/>
          <p:nvPr/>
        </p:nvSpPr>
        <p:spPr>
          <a:xfrm>
            <a:off x="6470595" y="2946917"/>
            <a:ext cx="68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“is a”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F8305-0822-4BE5-9B61-AE1397EB5D1D}"/>
              </a:ext>
            </a:extLst>
          </p:cNvPr>
          <p:cNvSpPr txBox="1"/>
          <p:nvPr/>
        </p:nvSpPr>
        <p:spPr>
          <a:xfrm>
            <a:off x="5317347" y="329768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159A5-A3ED-4C12-9F2C-87D773F19BF9}"/>
              </a:ext>
            </a:extLst>
          </p:cNvPr>
          <p:cNvSpPr txBox="1"/>
          <p:nvPr/>
        </p:nvSpPr>
        <p:spPr>
          <a:xfrm>
            <a:off x="7585696" y="329024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A7D693-FA75-4F15-9181-D1C0D7863637}"/>
              </a:ext>
            </a:extLst>
          </p:cNvPr>
          <p:cNvSpPr txBox="1"/>
          <p:nvPr/>
        </p:nvSpPr>
        <p:spPr>
          <a:xfrm>
            <a:off x="9877990" y="329768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CF396-FC40-4DBF-9CFD-C3BB3ACA457D}"/>
              </a:ext>
            </a:extLst>
          </p:cNvPr>
          <p:cNvSpPr txBox="1"/>
          <p:nvPr/>
        </p:nvSpPr>
        <p:spPr>
          <a:xfrm>
            <a:off x="8805619" y="251958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6BD85-A956-4309-AA31-D5E1DBDC978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flipH="1">
            <a:off x="7477885" y="2704248"/>
            <a:ext cx="1327734" cy="1049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3C4106-1FE4-4B73-AFC6-3F8BB6D9A006}"/>
              </a:ext>
            </a:extLst>
          </p:cNvPr>
          <p:cNvSpPr txBox="1"/>
          <p:nvPr/>
        </p:nvSpPr>
        <p:spPr>
          <a:xfrm>
            <a:off x="7406523" y="269481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B9659B-20CA-43A7-8D92-DED1981EED4C}"/>
              </a:ext>
            </a:extLst>
          </p:cNvPr>
          <p:cNvSpPr txBox="1"/>
          <p:nvPr/>
        </p:nvSpPr>
        <p:spPr>
          <a:xfrm>
            <a:off x="8424483" y="269481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871BC8-2EAB-4301-BBDD-7FFBDC2686C6}"/>
              </a:ext>
            </a:extLst>
          </p:cNvPr>
          <p:cNvGrpSpPr/>
          <p:nvPr/>
        </p:nvGrpSpPr>
        <p:grpSpPr>
          <a:xfrm>
            <a:off x="4429907" y="1900808"/>
            <a:ext cx="6328636" cy="633734"/>
            <a:chOff x="4429907" y="1900808"/>
            <a:chExt cx="6328636" cy="63373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0261B81-4674-4CC8-B893-F275B2F57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5274" y="2194519"/>
              <a:ext cx="0" cy="2268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9E5ABFF-2590-4AFF-A1F5-94A4B430DB98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6510191" y="2182218"/>
              <a:ext cx="1" cy="3478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5634B29-550A-4F8B-B7D2-2712155BEC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0853" y="2186688"/>
              <a:ext cx="1" cy="3478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D0F6A4-5782-4BF6-94EE-61583AF46E10}"/>
                </a:ext>
              </a:extLst>
            </p:cNvPr>
            <p:cNvSpPr txBox="1"/>
            <p:nvPr/>
          </p:nvSpPr>
          <p:spPr>
            <a:xfrm>
              <a:off x="5542499" y="1909188"/>
              <a:ext cx="1935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Style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E04A89C-3F01-4C8D-974D-DE2B07C515AC}"/>
                </a:ext>
              </a:extLst>
            </p:cNvPr>
            <p:cNvSpPr txBox="1"/>
            <p:nvPr/>
          </p:nvSpPr>
          <p:spPr>
            <a:xfrm>
              <a:off x="8823162" y="1927950"/>
              <a:ext cx="1935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Bookmark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EC604C-0B2F-40B3-B492-B13F9E974FD8}"/>
                </a:ext>
              </a:extLst>
            </p:cNvPr>
            <p:cNvSpPr txBox="1"/>
            <p:nvPr/>
          </p:nvSpPr>
          <p:spPr>
            <a:xfrm>
              <a:off x="7533985" y="1906523"/>
              <a:ext cx="1271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Link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A944D25-951F-4C6C-B4B6-CB6852EC1F60}"/>
                </a:ext>
              </a:extLst>
            </p:cNvPr>
            <p:cNvSpPr txBox="1"/>
            <p:nvPr/>
          </p:nvSpPr>
          <p:spPr>
            <a:xfrm>
              <a:off x="4429907" y="1900808"/>
              <a:ext cx="1935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Word Constructs: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E073259-C076-430C-AB17-606C3EA057AF}"/>
              </a:ext>
            </a:extLst>
          </p:cNvPr>
          <p:cNvSpPr txBox="1"/>
          <p:nvPr/>
        </p:nvSpPr>
        <p:spPr>
          <a:xfrm>
            <a:off x="420735" y="2182218"/>
            <a:ext cx="2755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Need standardized language / conventions for “Requirement” specification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C5400F-6242-4D19-B61E-7B0442EBE1BA}"/>
              </a:ext>
            </a:extLst>
          </p:cNvPr>
          <p:cNvCxnSpPr/>
          <p:nvPr/>
        </p:nvCxnSpPr>
        <p:spPr>
          <a:xfrm>
            <a:off x="2131730" y="2971809"/>
            <a:ext cx="2255146" cy="5503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ABAB01F-B3AC-4919-92AC-DC6A7CC00951}"/>
              </a:ext>
            </a:extLst>
          </p:cNvPr>
          <p:cNvSpPr txBox="1"/>
          <p:nvPr/>
        </p:nvSpPr>
        <p:spPr>
          <a:xfrm>
            <a:off x="4947449" y="4094903"/>
            <a:ext cx="712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Capability </a:t>
            </a:r>
            <a:r>
              <a:rPr lang="en-US" sz="2400" dirty="0">
                <a:solidFill>
                  <a:srgbClr val="0070C0"/>
                </a:solidFill>
              </a:rPr>
              <a:t>provides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i="1" dirty="0">
                <a:solidFill>
                  <a:srgbClr val="0070C0"/>
                </a:solidFill>
              </a:rPr>
              <a:t>implementation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for</a:t>
            </a:r>
            <a:r>
              <a:rPr lang="en-US" sz="2400" b="1" dirty="0">
                <a:solidFill>
                  <a:srgbClr val="0070C0"/>
                </a:solidFill>
              </a:rPr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28816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E954C5-D433-4C90-9E6F-7D598B2EDDF5}"/>
              </a:ext>
            </a:extLst>
          </p:cNvPr>
          <p:cNvSpPr/>
          <p:nvPr/>
        </p:nvSpPr>
        <p:spPr>
          <a:xfrm>
            <a:off x="635809" y="1175996"/>
            <a:ext cx="1344420" cy="745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Basic RI+MC+RR UML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44CA4-D878-4CDA-9B72-E7C39D854170}"/>
              </a:ext>
            </a:extLst>
          </p:cNvPr>
          <p:cNvSpPr txBox="1"/>
          <p:nvPr/>
        </p:nvSpPr>
        <p:spPr>
          <a:xfrm>
            <a:off x="2203709" y="1739420"/>
            <a:ext cx="9412027" cy="28007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w14:paraId="5672C5E0" w14:textId="77777777" w:rsidR="00743536" w:rsidRDefault="000A5E66"&gt;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w:pPr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w:pStyle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w:val="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IEEEStdsParagraph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"/&gt;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w:jc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w:val="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"/&gt; 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w:pPr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bookmarkStart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w:id="123" w:name="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Requirement:R0062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	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/&gt; 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R0062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  <a:tab pos="4572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bookmarkEnd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w:id="123"/&gt;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/&gt; 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w:rPr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857250" marR="0" lvl="0" indent="-857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  <a:tab pos="4572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		&lt;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an SDC PARTICIPANT produces EXCESSIVE LOAD CONDITIONs, each SDC PARTICIPANT that is affected by these conditions SHALL maintain its SYSTEM FUNCTION CONTRIBUTIONs for other SDC PARTICIPANTs.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w:p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9F561-5D85-4460-8169-1E7E498D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80" y="4694422"/>
            <a:ext cx="8564170" cy="82879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7E1D7E-6001-4C1E-9DF0-9A0D8F0098E3}"/>
              </a:ext>
            </a:extLst>
          </p:cNvPr>
          <p:cNvSpPr txBox="1"/>
          <p:nvPr/>
        </p:nvSpPr>
        <p:spPr>
          <a:xfrm>
            <a:off x="2202879" y="1133475"/>
            <a:ext cx="99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ReqIF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related to System Function Contribution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21D6283-7FE7-4031-8064-73CAA05D050B}"/>
              </a:ext>
            </a:extLst>
          </p:cNvPr>
          <p:cNvGrpSpPr>
            <a:grpSpLocks noChangeAspect="1"/>
          </p:cNvGrpSpPr>
          <p:nvPr/>
        </p:nvGrpSpPr>
        <p:grpSpPr>
          <a:xfrm>
            <a:off x="84936" y="4540187"/>
            <a:ext cx="1952621" cy="1202230"/>
            <a:chOff x="5146796" y="4375919"/>
            <a:chExt cx="2604305" cy="1393143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C9957C03-C710-441B-BBA7-9EAFF4E8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5" y="4375919"/>
              <a:ext cx="851546" cy="85154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BE76D2-4F79-4B59-ABE7-6A905D3FADCD}"/>
                </a:ext>
              </a:extLst>
            </p:cNvPr>
            <p:cNvSpPr txBox="1"/>
            <p:nvPr/>
          </p:nvSpPr>
          <p:spPr>
            <a:xfrm>
              <a:off x="5146796" y="5162755"/>
              <a:ext cx="2604305" cy="606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IEEE p11073-10700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(Draft 1)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91E68B-7F49-4C67-B40B-E55F74CCD197}"/>
              </a:ext>
            </a:extLst>
          </p:cNvPr>
          <p:cNvGrpSpPr>
            <a:grpSpLocks noChangeAspect="1"/>
          </p:cNvGrpSpPr>
          <p:nvPr/>
        </p:nvGrpSpPr>
        <p:grpSpPr>
          <a:xfrm>
            <a:off x="84935" y="2538688"/>
            <a:ext cx="1952621" cy="1202230"/>
            <a:chOff x="5146796" y="4375919"/>
            <a:chExt cx="2604305" cy="1393143"/>
          </a:xfrm>
        </p:grpSpPr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8A6BE3AC-563F-42FA-A91B-2A87D85CC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5" y="4375919"/>
              <a:ext cx="851546" cy="8515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762DC7-6579-467B-9274-177BE42B6A28}"/>
                </a:ext>
              </a:extLst>
            </p:cNvPr>
            <p:cNvSpPr txBox="1"/>
            <p:nvPr/>
          </p:nvSpPr>
          <p:spPr>
            <a:xfrm>
              <a:off x="5146796" y="5162755"/>
              <a:ext cx="2604305" cy="606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IEEE p11073-10700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(Draft 1 – </a:t>
              </a:r>
              <a:r>
                <a:rPr kumimoji="0" 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Under the Hood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20BD4E-F58F-43AA-9B51-1D27CFA2C67D}"/>
              </a:ext>
            </a:extLst>
          </p:cNvPr>
          <p:cNvSpPr txBox="1"/>
          <p:nvPr/>
        </p:nvSpPr>
        <p:spPr>
          <a:xfrm>
            <a:off x="2370165" y="5793442"/>
            <a:ext cx="8229599" cy="954107"/>
          </a:xfrm>
          <a:prstGeom prst="rect">
            <a:avLst/>
          </a:prstGeom>
          <a:solidFill>
            <a:schemeClr val="bg1"/>
          </a:solidFill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Observation:  ReqIF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/>
              </a:rPr>
              <a:t>Used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Document Creation – 	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requirements formalization!</a:t>
            </a:r>
          </a:p>
        </p:txBody>
      </p:sp>
    </p:spTree>
    <p:extLst>
      <p:ext uri="{BB962C8B-B14F-4D97-AF65-F5344CB8AC3E}">
        <p14:creationId xmlns:p14="http://schemas.microsoft.com/office/powerpoint/2010/main" val="117239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870F9200-54F4-4456-AE42-57F0547A5FA8}"/>
              </a:ext>
            </a:extLst>
          </p:cNvPr>
          <p:cNvSpPr txBox="1"/>
          <p:nvPr/>
        </p:nvSpPr>
        <p:spPr>
          <a:xfrm>
            <a:off x="8489992" y="350791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EA01-CC7E-41E4-BEA7-DD243A571743}"/>
              </a:ext>
            </a:extLst>
          </p:cNvPr>
          <p:cNvSpPr txBox="1"/>
          <p:nvPr/>
        </p:nvSpPr>
        <p:spPr>
          <a:xfrm>
            <a:off x="2832957" y="1175996"/>
            <a:ext cx="93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“Basic” Requirements Interoperability Model </a:t>
            </a:r>
            <a:r>
              <a:rPr lang="en-US" sz="2400" b="1" i="1" dirty="0">
                <a:solidFill>
                  <a:srgbClr val="0070C0"/>
                </a:solidFill>
              </a:rPr>
              <a:t>for Test Plans/Cases</a:t>
            </a:r>
            <a:r>
              <a:rPr lang="en-US" sz="2400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A5E03-0694-4A62-A268-8BC6117223CF}"/>
              </a:ext>
            </a:extLst>
          </p:cNvPr>
          <p:cNvSpPr txBox="1"/>
          <p:nvPr/>
        </p:nvSpPr>
        <p:spPr>
          <a:xfrm>
            <a:off x="375859" y="5092497"/>
            <a:ext cx="743404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Considerations / Homework: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Assertion to Test Scenario key to RI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Cardinalities?  (Navigation? is it 1:1 or 1..*)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Assertions are </a:t>
            </a:r>
            <a:r>
              <a:rPr lang="en-US" i="1" dirty="0">
                <a:solidFill>
                  <a:srgbClr val="FF0000"/>
                </a:solidFill>
              </a:rPr>
              <a:t>external</a:t>
            </a:r>
            <a:r>
              <a:rPr lang="en-US" dirty="0">
                <a:solidFill>
                  <a:srgbClr val="0070C0"/>
                </a:solidFill>
              </a:rPr>
              <a:t> to Word spec. – </a:t>
            </a:r>
            <a:r>
              <a:rPr lang="en-US" i="1" dirty="0">
                <a:solidFill>
                  <a:srgbClr val="FF0000"/>
                </a:solidFill>
              </a:rPr>
              <a:t>SST DB </a:t>
            </a:r>
            <a:r>
              <a:rPr lang="en-US" dirty="0">
                <a:solidFill>
                  <a:srgbClr val="0070C0"/>
                </a:solidFill>
              </a:rPr>
              <a:t>or</a:t>
            </a:r>
            <a:r>
              <a:rPr lang="en-US" i="1" dirty="0">
                <a:solidFill>
                  <a:srgbClr val="FF0000"/>
                </a:solidFill>
              </a:rPr>
              <a:t> Separate File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04AD6-EBF3-4114-8F14-39E253CA65AF}"/>
              </a:ext>
            </a:extLst>
          </p:cNvPr>
          <p:cNvSpPr txBox="1"/>
          <p:nvPr/>
        </p:nvSpPr>
        <p:spPr>
          <a:xfrm>
            <a:off x="635809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SDPi Requirement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5D13F-8F1A-49E9-8CB5-AE2F04BD95BA}"/>
              </a:ext>
            </a:extLst>
          </p:cNvPr>
          <p:cNvSpPr txBox="1"/>
          <p:nvPr/>
        </p:nvSpPr>
        <p:spPr>
          <a:xfrm>
            <a:off x="2571194" y="2628440"/>
            <a:ext cx="13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CF396-FC40-4DBF-9CFD-C3BB3ACA457D}"/>
              </a:ext>
            </a:extLst>
          </p:cNvPr>
          <p:cNvSpPr txBox="1"/>
          <p:nvPr/>
        </p:nvSpPr>
        <p:spPr>
          <a:xfrm>
            <a:off x="3898929" y="272667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6BD85-A956-4309-AA31-D5E1DBDC978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flipH="1">
            <a:off x="2571195" y="2911344"/>
            <a:ext cx="1327734" cy="1049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3C4106-1FE4-4B73-AFC6-3F8BB6D9A006}"/>
              </a:ext>
            </a:extLst>
          </p:cNvPr>
          <p:cNvSpPr txBox="1"/>
          <p:nvPr/>
        </p:nvSpPr>
        <p:spPr>
          <a:xfrm>
            <a:off x="2499833" y="29019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B9659B-20CA-43A7-8D92-DED1981EED4C}"/>
              </a:ext>
            </a:extLst>
          </p:cNvPr>
          <p:cNvSpPr txBox="1"/>
          <p:nvPr/>
        </p:nvSpPr>
        <p:spPr>
          <a:xfrm>
            <a:off x="3517793" y="290190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E9133-2833-4EC7-861F-510DCDDBF4B3}"/>
              </a:ext>
            </a:extLst>
          </p:cNvPr>
          <p:cNvSpPr txBox="1"/>
          <p:nvPr/>
        </p:nvSpPr>
        <p:spPr>
          <a:xfrm>
            <a:off x="6842212" y="2726525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Assertion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619F3-0FD8-4DCC-BEFC-CC317C21F885}"/>
              </a:ext>
            </a:extLst>
          </p:cNvPr>
          <p:cNvSpPr txBox="1"/>
          <p:nvPr/>
        </p:nvSpPr>
        <p:spPr>
          <a:xfrm>
            <a:off x="9760196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6AA38-327B-48B0-80E3-0FDB024183FC}"/>
              </a:ext>
            </a:extLst>
          </p:cNvPr>
          <p:cNvSpPr txBox="1"/>
          <p:nvPr/>
        </p:nvSpPr>
        <p:spPr>
          <a:xfrm>
            <a:off x="8303569" y="37599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Scenario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CD03F4-694D-4E51-901B-C78A83189793}"/>
              </a:ext>
            </a:extLst>
          </p:cNvPr>
          <p:cNvSpPr txBox="1"/>
          <p:nvPr/>
        </p:nvSpPr>
        <p:spPr>
          <a:xfrm>
            <a:off x="8303569" y="4489142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Test Scenario Execution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A88CB-CA39-4107-9770-838045D4E356}"/>
              </a:ext>
            </a:extLst>
          </p:cNvPr>
          <p:cNvSpPr txBox="1"/>
          <p:nvPr/>
        </p:nvSpPr>
        <p:spPr>
          <a:xfrm>
            <a:off x="9680350" y="5326688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Test Plan Execution Report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A2C8FC-405C-4EC1-A85D-0A27656426CE}"/>
              </a:ext>
            </a:extLst>
          </p:cNvPr>
          <p:cNvSpPr txBox="1"/>
          <p:nvPr/>
        </p:nvSpPr>
        <p:spPr>
          <a:xfrm>
            <a:off x="6443533" y="290436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B389-C65F-41B7-9AE0-5C0958BD1D5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834315" y="2911191"/>
            <a:ext cx="1007897" cy="1064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95F06F-24DB-483D-AECC-10DB5309D01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271262" y="4129300"/>
            <a:ext cx="0" cy="359842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14A7F98-412A-472D-AE4C-AE93F9490152}"/>
              </a:ext>
            </a:extLst>
          </p:cNvPr>
          <p:cNvCxnSpPr>
            <a:stCxn id="35" idx="2"/>
            <a:endCxn id="36" idx="3"/>
          </p:cNvCxnSpPr>
          <p:nvPr/>
        </p:nvCxnSpPr>
        <p:spPr>
          <a:xfrm rot="5400000">
            <a:off x="10064355" y="3281100"/>
            <a:ext cx="838134" cy="488934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5A544A-9969-49CF-83D8-59FAD32CF72E}"/>
              </a:ext>
            </a:extLst>
          </p:cNvPr>
          <p:cNvCxnSpPr>
            <a:cxnSpLocks/>
          </p:cNvCxnSpPr>
          <p:nvPr/>
        </p:nvCxnSpPr>
        <p:spPr>
          <a:xfrm flipV="1">
            <a:off x="8489992" y="3093760"/>
            <a:ext cx="0" cy="6662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9E4775-E92C-4865-89FD-0F77BB94E1F6}"/>
              </a:ext>
            </a:extLst>
          </p:cNvPr>
          <p:cNvSpPr txBox="1"/>
          <p:nvPr/>
        </p:nvSpPr>
        <p:spPr>
          <a:xfrm>
            <a:off x="8068548" y="309375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F0C27C-C1D0-42B5-A127-B1F032041364}"/>
              </a:ext>
            </a:extLst>
          </p:cNvPr>
          <p:cNvSpPr txBox="1"/>
          <p:nvPr/>
        </p:nvSpPr>
        <p:spPr>
          <a:xfrm>
            <a:off x="10191217" y="392001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31707D-DA40-49B6-8CFD-5F136FD8D52E}"/>
              </a:ext>
            </a:extLst>
          </p:cNvPr>
          <p:cNvSpPr txBox="1"/>
          <p:nvPr/>
        </p:nvSpPr>
        <p:spPr>
          <a:xfrm>
            <a:off x="5105837" y="1872702"/>
            <a:ext cx="68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Model for early discussion purposes only (not formal UML!)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78D4F2-0A17-4351-BC8D-939080689F42}"/>
              </a:ext>
            </a:extLst>
          </p:cNvPr>
          <p:cNvSpPr txBox="1"/>
          <p:nvPr/>
        </p:nvSpPr>
        <p:spPr>
          <a:xfrm>
            <a:off x="4637009" y="3561078"/>
            <a:ext cx="2121809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Plan-Scenario Context Information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6615FD-4929-4867-B171-9D4054F071AB}"/>
              </a:ext>
            </a:extLst>
          </p:cNvPr>
          <p:cNvCxnSpPr>
            <a:cxnSpLocks/>
          </p:cNvCxnSpPr>
          <p:nvPr/>
        </p:nvCxnSpPr>
        <p:spPr>
          <a:xfrm flipH="1" flipV="1">
            <a:off x="6911715" y="3858206"/>
            <a:ext cx="1272482" cy="10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03534A-6F69-4E5D-97A2-F12E18198A71}"/>
              </a:ext>
            </a:extLst>
          </p:cNvPr>
          <p:cNvCxnSpPr>
            <a:cxnSpLocks/>
          </p:cNvCxnSpPr>
          <p:nvPr/>
        </p:nvCxnSpPr>
        <p:spPr>
          <a:xfrm flipH="1">
            <a:off x="6875410" y="3181367"/>
            <a:ext cx="2977192" cy="4589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9559913-DD56-408B-B706-F69849D8D6E4}"/>
              </a:ext>
            </a:extLst>
          </p:cNvPr>
          <p:cNvSpPr/>
          <p:nvPr/>
        </p:nvSpPr>
        <p:spPr>
          <a:xfrm>
            <a:off x="8103639" y="3049220"/>
            <a:ext cx="790551" cy="7724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2B816C4-A526-492E-A751-DA27173594A3}"/>
              </a:ext>
            </a:extLst>
          </p:cNvPr>
          <p:cNvCxnSpPr>
            <a:cxnSpLocks/>
          </p:cNvCxnSpPr>
          <p:nvPr/>
        </p:nvCxnSpPr>
        <p:spPr>
          <a:xfrm flipV="1">
            <a:off x="3566958" y="3759968"/>
            <a:ext cx="4501590" cy="16530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176D660-852B-4A04-87F7-909C8894B12C}"/>
              </a:ext>
            </a:extLst>
          </p:cNvPr>
          <p:cNvSpPr/>
          <p:nvPr/>
        </p:nvSpPr>
        <p:spPr>
          <a:xfrm>
            <a:off x="5644009" y="2675990"/>
            <a:ext cx="1345279" cy="5434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356D58-32F3-492E-AAB3-8B3964B060E3}"/>
              </a:ext>
            </a:extLst>
          </p:cNvPr>
          <p:cNvCxnSpPr>
            <a:cxnSpLocks/>
          </p:cNvCxnSpPr>
          <p:nvPr/>
        </p:nvCxnSpPr>
        <p:spPr>
          <a:xfrm flipV="1">
            <a:off x="2499833" y="3219440"/>
            <a:ext cx="3172863" cy="2519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77A0C73B-8232-45AE-8C14-83E667AAC01C}"/>
              </a:ext>
            </a:extLst>
          </p:cNvPr>
          <p:cNvSpPr/>
          <p:nvPr/>
        </p:nvSpPr>
        <p:spPr>
          <a:xfrm rot="16200000">
            <a:off x="3026374" y="712511"/>
            <a:ext cx="398244" cy="5217642"/>
          </a:xfrm>
          <a:prstGeom prst="leftBrace">
            <a:avLst>
              <a:gd name="adj1" fmla="val 8333"/>
              <a:gd name="adj2" fmla="val 22966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1B48CC-18D1-4E3D-A7A8-F6A189273163}"/>
              </a:ext>
            </a:extLst>
          </p:cNvPr>
          <p:cNvSpPr txBox="1"/>
          <p:nvPr/>
        </p:nvSpPr>
        <p:spPr>
          <a:xfrm>
            <a:off x="466381" y="3503294"/>
            <a:ext cx="267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Word-based Specification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51477A-1166-48FA-A8A5-0A810DD32194}"/>
              </a:ext>
            </a:extLst>
          </p:cNvPr>
          <p:cNvCxnSpPr>
            <a:cxnSpLocks/>
          </p:cNvCxnSpPr>
          <p:nvPr/>
        </p:nvCxnSpPr>
        <p:spPr>
          <a:xfrm flipH="1" flipV="1">
            <a:off x="992937" y="3829987"/>
            <a:ext cx="237551" cy="2189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9ECDF-7582-4DAC-96EB-89A9B248E73A}"/>
              </a:ext>
            </a:extLst>
          </p:cNvPr>
          <p:cNvGrpSpPr/>
          <p:nvPr/>
        </p:nvGrpSpPr>
        <p:grpSpPr>
          <a:xfrm>
            <a:off x="539990" y="1032379"/>
            <a:ext cx="1959843" cy="1347285"/>
            <a:chOff x="403957" y="857762"/>
            <a:chExt cx="1959843" cy="13472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E954C5-D433-4C90-9E6F-7D598B2EDDF5}"/>
                </a:ext>
              </a:extLst>
            </p:cNvPr>
            <p:cNvSpPr/>
            <p:nvPr/>
          </p:nvSpPr>
          <p:spPr>
            <a:xfrm>
              <a:off x="403957" y="890818"/>
              <a:ext cx="770558" cy="52449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Basic RI+MC+RR UML 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B8FEF4-93C8-4449-BE20-AC941485D581}"/>
                </a:ext>
              </a:extLst>
            </p:cNvPr>
            <p:cNvSpPr/>
            <p:nvPr/>
          </p:nvSpPr>
          <p:spPr>
            <a:xfrm>
              <a:off x="1643672" y="857762"/>
              <a:ext cx="720128" cy="64921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SDPi 1.0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Test Plans &amp; Scripts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C212B0-E960-4070-A3F1-5EFCE7B53D95}"/>
                </a:ext>
              </a:extLst>
            </p:cNvPr>
            <p:cNvSpPr/>
            <p:nvPr/>
          </p:nvSpPr>
          <p:spPr>
            <a:xfrm>
              <a:off x="821978" y="1652149"/>
              <a:ext cx="1016715" cy="55289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RI+MC+RR Database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207AE6-9D80-4898-9C88-14BB305BB137}"/>
                </a:ext>
              </a:extLst>
            </p:cNvPr>
            <p:cNvCxnSpPr>
              <a:cxnSpLocks/>
              <a:stCxn id="41" idx="2"/>
              <a:endCxn id="55" idx="1"/>
            </p:cNvCxnSpPr>
            <p:nvPr/>
          </p:nvCxnSpPr>
          <p:spPr>
            <a:xfrm>
              <a:off x="789236" y="1415310"/>
              <a:ext cx="181636" cy="317809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B31BB02-79CD-465E-8E42-E02DD45C81E6}"/>
                </a:ext>
              </a:extLst>
            </p:cNvPr>
            <p:cNvCxnSpPr>
              <a:cxnSpLocks/>
              <a:stCxn id="54" idx="2"/>
              <a:endCxn id="55" idx="7"/>
            </p:cNvCxnSpPr>
            <p:nvPr/>
          </p:nvCxnSpPr>
          <p:spPr>
            <a:xfrm flipH="1">
              <a:off x="1689799" y="1506981"/>
              <a:ext cx="313937" cy="226138"/>
            </a:xfrm>
            <a:prstGeom prst="straightConnector1">
              <a:avLst/>
            </a:prstGeom>
            <a:ln w="63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6DE7F7B-97A1-432F-B1AF-A827809C81B2}"/>
              </a:ext>
            </a:extLst>
          </p:cNvPr>
          <p:cNvCxnSpPr>
            <a:cxnSpLocks/>
          </p:cNvCxnSpPr>
          <p:nvPr/>
        </p:nvCxnSpPr>
        <p:spPr>
          <a:xfrm flipV="1">
            <a:off x="3866205" y="2726678"/>
            <a:ext cx="1000417" cy="102823"/>
          </a:xfrm>
          <a:prstGeom prst="bentConnector4">
            <a:avLst>
              <a:gd name="adj1" fmla="val -20718"/>
              <a:gd name="adj2" fmla="val 393902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61ED72B-67F0-4088-BB90-1307DE5B6A0C}"/>
              </a:ext>
            </a:extLst>
          </p:cNvPr>
          <p:cNvSpPr txBox="1"/>
          <p:nvPr/>
        </p:nvSpPr>
        <p:spPr>
          <a:xfrm>
            <a:off x="4435248" y="244952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49B74EA-997E-4510-A3E1-088F5919DD0B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35807" y="2737168"/>
            <a:ext cx="967695" cy="184666"/>
          </a:xfrm>
          <a:prstGeom prst="bentConnector4">
            <a:avLst>
              <a:gd name="adj1" fmla="val -23188"/>
              <a:gd name="adj2" fmla="val 22379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E8FE596-E793-4F34-A2C4-C3E8B29A7132}"/>
              </a:ext>
            </a:extLst>
          </p:cNvPr>
          <p:cNvSpPr txBox="1"/>
          <p:nvPr/>
        </p:nvSpPr>
        <p:spPr>
          <a:xfrm>
            <a:off x="1183316" y="249540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8489CC2-87A1-45D9-BEE7-E7833B995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1418" y="2335012"/>
            <a:ext cx="184666" cy="967693"/>
          </a:xfrm>
          <a:prstGeom prst="bentConnector4">
            <a:avLst>
              <a:gd name="adj1" fmla="val -123791"/>
              <a:gd name="adj2" fmla="val 13605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F7A8DB3-F7C3-41ED-ADD6-42DF3044AF65}"/>
              </a:ext>
            </a:extLst>
          </p:cNvPr>
          <p:cNvSpPr txBox="1"/>
          <p:nvPr/>
        </p:nvSpPr>
        <p:spPr>
          <a:xfrm>
            <a:off x="8725488" y="265935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CED9C4B3-9357-43B9-B5D5-7B0999D175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19402" y="2345655"/>
            <a:ext cx="184666" cy="967693"/>
          </a:xfrm>
          <a:prstGeom prst="bentConnector4">
            <a:avLst>
              <a:gd name="adj1" fmla="val -123791"/>
              <a:gd name="adj2" fmla="val 123623"/>
            </a:avLst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01996D5-8582-4A92-8AE2-8EDC5E6F5CA9}"/>
              </a:ext>
            </a:extLst>
          </p:cNvPr>
          <p:cNvSpPr txBox="1"/>
          <p:nvPr/>
        </p:nvSpPr>
        <p:spPr>
          <a:xfrm>
            <a:off x="11676189" y="294244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15336C-CE97-4BFA-9543-32A158E34232}"/>
              </a:ext>
            </a:extLst>
          </p:cNvPr>
          <p:cNvCxnSpPr>
            <a:cxnSpLocks/>
          </p:cNvCxnSpPr>
          <p:nvPr/>
        </p:nvCxnSpPr>
        <p:spPr>
          <a:xfrm flipV="1">
            <a:off x="11039474" y="3106500"/>
            <a:ext cx="0" cy="21386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00FBCC5-D83E-435D-A098-67FFC65D64CC}"/>
              </a:ext>
            </a:extLst>
          </p:cNvPr>
          <p:cNvCxnSpPr>
            <a:cxnSpLocks/>
            <a:stCxn id="37" idx="2"/>
            <a:endCxn id="40" idx="1"/>
          </p:cNvCxnSpPr>
          <p:nvPr/>
        </p:nvCxnSpPr>
        <p:spPr>
          <a:xfrm rot="16200000" flipH="1">
            <a:off x="9218616" y="5188119"/>
            <a:ext cx="514381" cy="409088"/>
          </a:xfrm>
          <a:prstGeom prst="bentConnector2">
            <a:avLst/>
          </a:prstGeom>
          <a:ln w="15875"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0970F28-4B10-4DD6-A93F-6F9ED1A02BA9}"/>
              </a:ext>
            </a:extLst>
          </p:cNvPr>
          <p:cNvSpPr txBox="1"/>
          <p:nvPr/>
        </p:nvSpPr>
        <p:spPr>
          <a:xfrm>
            <a:off x="6712906" y="386798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8414B1-7672-4726-A1E6-724D52DB589A}"/>
              </a:ext>
            </a:extLst>
          </p:cNvPr>
          <p:cNvSpPr txBox="1"/>
          <p:nvPr/>
        </p:nvSpPr>
        <p:spPr>
          <a:xfrm>
            <a:off x="6678942" y="328838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06F940-9103-4A48-86D0-57AEB4DDA1AE}"/>
              </a:ext>
            </a:extLst>
          </p:cNvPr>
          <p:cNvSpPr txBox="1"/>
          <p:nvPr/>
        </p:nvSpPr>
        <p:spPr>
          <a:xfrm>
            <a:off x="5774152" y="29144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17437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6" grpId="0"/>
      <p:bldP spid="90" grpId="0" animBg="1"/>
      <p:bldP spid="96" grpId="0" animBg="1"/>
      <p:bldP spid="3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EA01-CC7E-41E4-BEA7-DD243A571743}"/>
              </a:ext>
            </a:extLst>
          </p:cNvPr>
          <p:cNvSpPr txBox="1"/>
          <p:nvPr/>
        </p:nvSpPr>
        <p:spPr>
          <a:xfrm>
            <a:off x="2832957" y="1175996"/>
            <a:ext cx="93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“Basic” Requirements Interoperability Model </a:t>
            </a:r>
            <a:r>
              <a:rPr lang="en-US" sz="2400" b="1" i="1" dirty="0">
                <a:solidFill>
                  <a:srgbClr val="0070C0"/>
                </a:solidFill>
              </a:rPr>
              <a:t>for Test Plans/Cases</a:t>
            </a:r>
            <a:r>
              <a:rPr lang="en-US" sz="2400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A5E03-0694-4A62-A268-8BC6117223CF}"/>
              </a:ext>
            </a:extLst>
          </p:cNvPr>
          <p:cNvSpPr txBox="1"/>
          <p:nvPr/>
        </p:nvSpPr>
        <p:spPr>
          <a:xfrm>
            <a:off x="387130" y="4504941"/>
            <a:ext cx="918321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Relationships &amp; Cardinalities &amp; Hierarchies: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Model should scale – simple to complex: 0..*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REQ–CAP–TA … </a:t>
            </a:r>
            <a:r>
              <a:rPr lang="en-US" i="1" dirty="0">
                <a:solidFill>
                  <a:srgbClr val="0070C0"/>
                </a:solidFill>
              </a:rPr>
              <a:t>independent</a:t>
            </a:r>
            <a:r>
              <a:rPr lang="en-US" dirty="0">
                <a:solidFill>
                  <a:srgbClr val="0070C0"/>
                </a:solidFill>
              </a:rPr>
              <a:t> hierarchies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REQ–CAP–TA … links can be at appropriate level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TA–CAP typically 1:1 but may (future?) be 1..*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TA points to CAP (1:1) – assertions external to Word spec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0..* relationships may require business rule / constraint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04AD6-EBF3-4114-8F14-39E253CA65AF}"/>
              </a:ext>
            </a:extLst>
          </p:cNvPr>
          <p:cNvSpPr txBox="1"/>
          <p:nvPr/>
        </p:nvSpPr>
        <p:spPr>
          <a:xfrm>
            <a:off x="635809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SDPi Requirement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5D13F-8F1A-49E9-8CB5-AE2F04BD95BA}"/>
              </a:ext>
            </a:extLst>
          </p:cNvPr>
          <p:cNvSpPr txBox="1"/>
          <p:nvPr/>
        </p:nvSpPr>
        <p:spPr>
          <a:xfrm>
            <a:off x="2571194" y="2628440"/>
            <a:ext cx="13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CF396-FC40-4DBF-9CFD-C3BB3ACA457D}"/>
              </a:ext>
            </a:extLst>
          </p:cNvPr>
          <p:cNvSpPr txBox="1"/>
          <p:nvPr/>
        </p:nvSpPr>
        <p:spPr>
          <a:xfrm>
            <a:off x="3898929" y="272667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6BD85-A956-4309-AA31-D5E1DBDC978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flipH="1">
            <a:off x="2571195" y="2911344"/>
            <a:ext cx="1327734" cy="1049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3C4106-1FE4-4B73-AFC6-3F8BB6D9A006}"/>
              </a:ext>
            </a:extLst>
          </p:cNvPr>
          <p:cNvSpPr txBox="1"/>
          <p:nvPr/>
        </p:nvSpPr>
        <p:spPr>
          <a:xfrm>
            <a:off x="2499833" y="29019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B9659B-20CA-43A7-8D92-DED1981EED4C}"/>
              </a:ext>
            </a:extLst>
          </p:cNvPr>
          <p:cNvSpPr txBox="1"/>
          <p:nvPr/>
        </p:nvSpPr>
        <p:spPr>
          <a:xfrm>
            <a:off x="3517793" y="290190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E9133-2833-4EC7-861F-510DCDDBF4B3}"/>
              </a:ext>
            </a:extLst>
          </p:cNvPr>
          <p:cNvSpPr txBox="1"/>
          <p:nvPr/>
        </p:nvSpPr>
        <p:spPr>
          <a:xfrm>
            <a:off x="6842212" y="2726525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Assertion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619F3-0FD8-4DCC-BEFC-CC317C21F885}"/>
              </a:ext>
            </a:extLst>
          </p:cNvPr>
          <p:cNvSpPr txBox="1"/>
          <p:nvPr/>
        </p:nvSpPr>
        <p:spPr>
          <a:xfrm>
            <a:off x="9760196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6AA38-327B-48B0-80E3-0FDB024183FC}"/>
              </a:ext>
            </a:extLst>
          </p:cNvPr>
          <p:cNvSpPr txBox="1"/>
          <p:nvPr/>
        </p:nvSpPr>
        <p:spPr>
          <a:xfrm>
            <a:off x="8303569" y="37599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Scenario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CD03F4-694D-4E51-901B-C78A83189793}"/>
              </a:ext>
            </a:extLst>
          </p:cNvPr>
          <p:cNvSpPr txBox="1"/>
          <p:nvPr/>
        </p:nvSpPr>
        <p:spPr>
          <a:xfrm>
            <a:off x="8303569" y="4489142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Test Scenario Execution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A88CB-CA39-4107-9770-838045D4E356}"/>
              </a:ext>
            </a:extLst>
          </p:cNvPr>
          <p:cNvSpPr txBox="1"/>
          <p:nvPr/>
        </p:nvSpPr>
        <p:spPr>
          <a:xfrm>
            <a:off x="9529328" y="5375183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Test Plan Execution Report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A2C8FC-405C-4EC1-A85D-0A27656426CE}"/>
              </a:ext>
            </a:extLst>
          </p:cNvPr>
          <p:cNvSpPr txBox="1"/>
          <p:nvPr/>
        </p:nvSpPr>
        <p:spPr>
          <a:xfrm>
            <a:off x="6443533" y="290436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B389-C65F-41B7-9AE0-5C0958BD1D5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834315" y="2911191"/>
            <a:ext cx="1007897" cy="1064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95F06F-24DB-483D-AECC-10DB5309D01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271262" y="4129300"/>
            <a:ext cx="0" cy="359842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14A7F98-412A-472D-AE4C-AE93F9490152}"/>
              </a:ext>
            </a:extLst>
          </p:cNvPr>
          <p:cNvCxnSpPr>
            <a:stCxn id="35" idx="2"/>
            <a:endCxn id="36" idx="3"/>
          </p:cNvCxnSpPr>
          <p:nvPr/>
        </p:nvCxnSpPr>
        <p:spPr>
          <a:xfrm rot="5400000">
            <a:off x="10064355" y="3281100"/>
            <a:ext cx="838134" cy="488934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5A544A-9969-49CF-83D8-59FAD32CF72E}"/>
              </a:ext>
            </a:extLst>
          </p:cNvPr>
          <p:cNvCxnSpPr>
            <a:cxnSpLocks/>
          </p:cNvCxnSpPr>
          <p:nvPr/>
        </p:nvCxnSpPr>
        <p:spPr>
          <a:xfrm flipV="1">
            <a:off x="8489992" y="3093760"/>
            <a:ext cx="0" cy="6662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70F9200-54F4-4456-AE42-57F0547A5FA8}"/>
              </a:ext>
            </a:extLst>
          </p:cNvPr>
          <p:cNvSpPr txBox="1"/>
          <p:nvPr/>
        </p:nvSpPr>
        <p:spPr>
          <a:xfrm>
            <a:off x="8489992" y="350791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9E4775-E92C-4865-89FD-0F77BB94E1F6}"/>
              </a:ext>
            </a:extLst>
          </p:cNvPr>
          <p:cNvSpPr txBox="1"/>
          <p:nvPr/>
        </p:nvSpPr>
        <p:spPr>
          <a:xfrm>
            <a:off x="8068548" y="309375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F0C27C-C1D0-42B5-A127-B1F032041364}"/>
              </a:ext>
            </a:extLst>
          </p:cNvPr>
          <p:cNvSpPr txBox="1"/>
          <p:nvPr/>
        </p:nvSpPr>
        <p:spPr>
          <a:xfrm>
            <a:off x="10191217" y="392001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31707D-DA40-49B6-8CFD-5F136FD8D52E}"/>
              </a:ext>
            </a:extLst>
          </p:cNvPr>
          <p:cNvSpPr txBox="1"/>
          <p:nvPr/>
        </p:nvSpPr>
        <p:spPr>
          <a:xfrm>
            <a:off x="5105837" y="1872702"/>
            <a:ext cx="68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Model for early discussion purposes only (not formal UML!)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78D4F2-0A17-4351-BC8D-939080689F42}"/>
              </a:ext>
            </a:extLst>
          </p:cNvPr>
          <p:cNvSpPr txBox="1"/>
          <p:nvPr/>
        </p:nvSpPr>
        <p:spPr>
          <a:xfrm>
            <a:off x="4637009" y="3561078"/>
            <a:ext cx="2121809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Plan-Scenario Context Information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6615FD-4929-4867-B171-9D4054F071AB}"/>
              </a:ext>
            </a:extLst>
          </p:cNvPr>
          <p:cNvCxnSpPr>
            <a:cxnSpLocks/>
          </p:cNvCxnSpPr>
          <p:nvPr/>
        </p:nvCxnSpPr>
        <p:spPr>
          <a:xfrm flipH="1" flipV="1">
            <a:off x="6911715" y="3858206"/>
            <a:ext cx="1272482" cy="10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03534A-6F69-4E5D-97A2-F12E18198A71}"/>
              </a:ext>
            </a:extLst>
          </p:cNvPr>
          <p:cNvCxnSpPr>
            <a:cxnSpLocks/>
          </p:cNvCxnSpPr>
          <p:nvPr/>
        </p:nvCxnSpPr>
        <p:spPr>
          <a:xfrm flipH="1">
            <a:off x="6875410" y="3181367"/>
            <a:ext cx="2977192" cy="4589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2B816C4-A526-492E-A751-DA27173594A3}"/>
              </a:ext>
            </a:extLst>
          </p:cNvPr>
          <p:cNvCxnSpPr>
            <a:cxnSpLocks/>
            <a:endCxn id="64" idx="3"/>
          </p:cNvCxnSpPr>
          <p:nvPr/>
        </p:nvCxnSpPr>
        <p:spPr>
          <a:xfrm flipH="1" flipV="1">
            <a:off x="1653357" y="2633904"/>
            <a:ext cx="3560923" cy="260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356D58-32F3-492E-AAB3-8B3964B060E3}"/>
              </a:ext>
            </a:extLst>
          </p:cNvPr>
          <p:cNvCxnSpPr>
            <a:cxnSpLocks/>
          </p:cNvCxnSpPr>
          <p:nvPr/>
        </p:nvCxnSpPr>
        <p:spPr>
          <a:xfrm flipH="1" flipV="1">
            <a:off x="4201457" y="2458188"/>
            <a:ext cx="995243" cy="2760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51477A-1166-48FA-A8A5-0A810DD32194}"/>
              </a:ext>
            </a:extLst>
          </p:cNvPr>
          <p:cNvCxnSpPr>
            <a:cxnSpLocks/>
          </p:cNvCxnSpPr>
          <p:nvPr/>
        </p:nvCxnSpPr>
        <p:spPr>
          <a:xfrm flipV="1">
            <a:off x="5193939" y="2526194"/>
            <a:ext cx="3292330" cy="27079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9ECDF-7582-4DAC-96EB-89A9B248E73A}"/>
              </a:ext>
            </a:extLst>
          </p:cNvPr>
          <p:cNvGrpSpPr/>
          <p:nvPr/>
        </p:nvGrpSpPr>
        <p:grpSpPr>
          <a:xfrm>
            <a:off x="539990" y="1032379"/>
            <a:ext cx="1959843" cy="1347285"/>
            <a:chOff x="403957" y="857762"/>
            <a:chExt cx="1959843" cy="13472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E954C5-D433-4C90-9E6F-7D598B2EDDF5}"/>
                </a:ext>
              </a:extLst>
            </p:cNvPr>
            <p:cNvSpPr/>
            <p:nvPr/>
          </p:nvSpPr>
          <p:spPr>
            <a:xfrm>
              <a:off x="403957" y="890818"/>
              <a:ext cx="770558" cy="52449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Basic RI+MC+RR UML 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B8FEF4-93C8-4449-BE20-AC941485D581}"/>
                </a:ext>
              </a:extLst>
            </p:cNvPr>
            <p:cNvSpPr/>
            <p:nvPr/>
          </p:nvSpPr>
          <p:spPr>
            <a:xfrm>
              <a:off x="1643672" y="857762"/>
              <a:ext cx="720128" cy="64921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SDPi 1.0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Test Plans &amp; Scripts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C212B0-E960-4070-A3F1-5EFCE7B53D95}"/>
                </a:ext>
              </a:extLst>
            </p:cNvPr>
            <p:cNvSpPr/>
            <p:nvPr/>
          </p:nvSpPr>
          <p:spPr>
            <a:xfrm>
              <a:off x="821978" y="1652149"/>
              <a:ext cx="1016715" cy="55289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RI+MC+RR Database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207AE6-9D80-4898-9C88-14BB305BB137}"/>
                </a:ext>
              </a:extLst>
            </p:cNvPr>
            <p:cNvCxnSpPr>
              <a:cxnSpLocks/>
              <a:stCxn id="41" idx="2"/>
              <a:endCxn id="55" idx="1"/>
            </p:cNvCxnSpPr>
            <p:nvPr/>
          </p:nvCxnSpPr>
          <p:spPr>
            <a:xfrm>
              <a:off x="789236" y="1415310"/>
              <a:ext cx="181636" cy="317809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B31BB02-79CD-465E-8E42-E02DD45C81E6}"/>
                </a:ext>
              </a:extLst>
            </p:cNvPr>
            <p:cNvCxnSpPr>
              <a:cxnSpLocks/>
              <a:stCxn id="54" idx="2"/>
              <a:endCxn id="55" idx="7"/>
            </p:cNvCxnSpPr>
            <p:nvPr/>
          </p:nvCxnSpPr>
          <p:spPr>
            <a:xfrm flipH="1">
              <a:off x="1689799" y="1506981"/>
              <a:ext cx="313937" cy="226138"/>
            </a:xfrm>
            <a:prstGeom prst="straightConnector1">
              <a:avLst/>
            </a:prstGeom>
            <a:ln w="63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6DE7F7B-97A1-432F-B1AF-A827809C81B2}"/>
              </a:ext>
            </a:extLst>
          </p:cNvPr>
          <p:cNvCxnSpPr>
            <a:cxnSpLocks/>
          </p:cNvCxnSpPr>
          <p:nvPr/>
        </p:nvCxnSpPr>
        <p:spPr>
          <a:xfrm flipV="1">
            <a:off x="3866205" y="2726678"/>
            <a:ext cx="1000417" cy="102823"/>
          </a:xfrm>
          <a:prstGeom prst="bentConnector4">
            <a:avLst>
              <a:gd name="adj1" fmla="val -20718"/>
              <a:gd name="adj2" fmla="val 393902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61ED72B-67F0-4088-BB90-1307DE5B6A0C}"/>
              </a:ext>
            </a:extLst>
          </p:cNvPr>
          <p:cNvSpPr txBox="1"/>
          <p:nvPr/>
        </p:nvSpPr>
        <p:spPr>
          <a:xfrm>
            <a:off x="4435248" y="244952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49B74EA-997E-4510-A3E1-088F5919DD0B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35807" y="2737168"/>
            <a:ext cx="967695" cy="184666"/>
          </a:xfrm>
          <a:prstGeom prst="bentConnector4">
            <a:avLst>
              <a:gd name="adj1" fmla="val -23188"/>
              <a:gd name="adj2" fmla="val 22379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E8FE596-E793-4F34-A2C4-C3E8B29A7132}"/>
              </a:ext>
            </a:extLst>
          </p:cNvPr>
          <p:cNvSpPr txBox="1"/>
          <p:nvPr/>
        </p:nvSpPr>
        <p:spPr>
          <a:xfrm>
            <a:off x="1183316" y="249540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8489CC2-87A1-45D9-BEE7-E7833B995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1418" y="2335012"/>
            <a:ext cx="184666" cy="967693"/>
          </a:xfrm>
          <a:prstGeom prst="bentConnector4">
            <a:avLst>
              <a:gd name="adj1" fmla="val -123791"/>
              <a:gd name="adj2" fmla="val 13605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F7A8DB3-F7C3-41ED-ADD6-42DF3044AF65}"/>
              </a:ext>
            </a:extLst>
          </p:cNvPr>
          <p:cNvSpPr txBox="1"/>
          <p:nvPr/>
        </p:nvSpPr>
        <p:spPr>
          <a:xfrm>
            <a:off x="8725488" y="265935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ECAA8C6-F31C-4A8C-AB22-EC345D85C095}"/>
              </a:ext>
            </a:extLst>
          </p:cNvPr>
          <p:cNvCxnSpPr>
            <a:cxnSpLocks/>
          </p:cNvCxnSpPr>
          <p:nvPr/>
        </p:nvCxnSpPr>
        <p:spPr>
          <a:xfrm flipH="1" flipV="1">
            <a:off x="2907338" y="3157826"/>
            <a:ext cx="3070743" cy="2333153"/>
          </a:xfrm>
          <a:prstGeom prst="straightConnector1">
            <a:avLst/>
          </a:prstGeom>
          <a:ln w="28575">
            <a:solidFill>
              <a:srgbClr val="694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C152165-0E3D-4FC7-AD42-BB27F05B80DA}"/>
              </a:ext>
            </a:extLst>
          </p:cNvPr>
          <p:cNvCxnSpPr>
            <a:cxnSpLocks/>
          </p:cNvCxnSpPr>
          <p:nvPr/>
        </p:nvCxnSpPr>
        <p:spPr>
          <a:xfrm flipV="1">
            <a:off x="5980221" y="3157826"/>
            <a:ext cx="580593" cy="2333153"/>
          </a:xfrm>
          <a:prstGeom prst="straightConnector1">
            <a:avLst/>
          </a:prstGeom>
          <a:ln w="28575">
            <a:solidFill>
              <a:srgbClr val="694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E80FE6-12FC-4FD0-B8B1-DD5025385BE7}"/>
              </a:ext>
            </a:extLst>
          </p:cNvPr>
          <p:cNvCxnSpPr>
            <a:cxnSpLocks/>
          </p:cNvCxnSpPr>
          <p:nvPr/>
        </p:nvCxnSpPr>
        <p:spPr>
          <a:xfrm flipV="1">
            <a:off x="2969874" y="3191406"/>
            <a:ext cx="3039299" cy="24905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38A9EBE-373D-456B-912E-1ED03D6AF187}"/>
              </a:ext>
            </a:extLst>
          </p:cNvPr>
          <p:cNvCxnSpPr>
            <a:cxnSpLocks/>
          </p:cNvCxnSpPr>
          <p:nvPr/>
        </p:nvCxnSpPr>
        <p:spPr>
          <a:xfrm flipH="1" flipV="1">
            <a:off x="3896549" y="3188190"/>
            <a:ext cx="2075537" cy="2281917"/>
          </a:xfrm>
          <a:prstGeom prst="straightConnector1">
            <a:avLst/>
          </a:prstGeom>
          <a:ln w="28575">
            <a:solidFill>
              <a:srgbClr val="694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F7A0E3-E7F1-4A92-AA18-1C34EC580AFF}"/>
              </a:ext>
            </a:extLst>
          </p:cNvPr>
          <p:cNvSpPr txBox="1"/>
          <p:nvPr/>
        </p:nvSpPr>
        <p:spPr>
          <a:xfrm>
            <a:off x="539991" y="6480957"/>
            <a:ext cx="908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</a:t>
            </a:r>
            <a:r>
              <a:rPr lang="en-US" i="1" dirty="0">
                <a:solidFill>
                  <a:srgbClr val="0070C0"/>
                </a:solidFill>
              </a:rPr>
              <a:t>NIST Asbestos requires a FHIR Extension to support modular / hierarchical Test Assertions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DD476DF-5D5D-4D36-A3D0-2DCD3AB96B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19402" y="2345655"/>
            <a:ext cx="184666" cy="967693"/>
          </a:xfrm>
          <a:prstGeom prst="bentConnector4">
            <a:avLst>
              <a:gd name="adj1" fmla="val -123791"/>
              <a:gd name="adj2" fmla="val 123623"/>
            </a:avLst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4BC5665-5E37-41E6-9E20-250E47BB327C}"/>
              </a:ext>
            </a:extLst>
          </p:cNvPr>
          <p:cNvSpPr txBox="1"/>
          <p:nvPr/>
        </p:nvSpPr>
        <p:spPr>
          <a:xfrm>
            <a:off x="11676189" y="294244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1A32AA-038D-402B-8BDA-86185326AD1E}"/>
              </a:ext>
            </a:extLst>
          </p:cNvPr>
          <p:cNvCxnSpPr>
            <a:cxnSpLocks/>
          </p:cNvCxnSpPr>
          <p:nvPr/>
        </p:nvCxnSpPr>
        <p:spPr>
          <a:xfrm flipV="1">
            <a:off x="11039474" y="3106500"/>
            <a:ext cx="0" cy="22003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893D3A4-11A2-48CC-B71C-8292A16A088A}"/>
              </a:ext>
            </a:extLst>
          </p:cNvPr>
          <p:cNvCxnSpPr>
            <a:cxnSpLocks/>
            <a:stCxn id="37" idx="2"/>
            <a:endCxn id="40" idx="1"/>
          </p:cNvCxnSpPr>
          <p:nvPr/>
        </p:nvCxnSpPr>
        <p:spPr>
          <a:xfrm rot="16200000" flipH="1">
            <a:off x="9118857" y="5287878"/>
            <a:ext cx="562876" cy="258066"/>
          </a:xfrm>
          <a:prstGeom prst="bentConnector2">
            <a:avLst/>
          </a:prstGeom>
          <a:ln w="15875"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982CED0-DEE7-4CB6-958C-20A8CFD9D7FE}"/>
              </a:ext>
            </a:extLst>
          </p:cNvPr>
          <p:cNvSpPr txBox="1"/>
          <p:nvPr/>
        </p:nvSpPr>
        <p:spPr>
          <a:xfrm>
            <a:off x="6712906" y="386798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651908-169D-43ED-9D40-00FA1E836D92}"/>
              </a:ext>
            </a:extLst>
          </p:cNvPr>
          <p:cNvSpPr txBox="1"/>
          <p:nvPr/>
        </p:nvSpPr>
        <p:spPr>
          <a:xfrm>
            <a:off x="6678942" y="328838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A840AA-E98B-4606-8583-6FAEDCA4F47F}"/>
              </a:ext>
            </a:extLst>
          </p:cNvPr>
          <p:cNvSpPr txBox="1"/>
          <p:nvPr/>
        </p:nvSpPr>
        <p:spPr>
          <a:xfrm>
            <a:off x="5774152" y="29144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01899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CEA01-CC7E-41E4-BEA7-DD243A571743}"/>
              </a:ext>
            </a:extLst>
          </p:cNvPr>
          <p:cNvSpPr txBox="1"/>
          <p:nvPr/>
        </p:nvSpPr>
        <p:spPr>
          <a:xfrm>
            <a:off x="2832957" y="1175996"/>
            <a:ext cx="93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“Basic” Requirements Interoperability Model </a:t>
            </a:r>
            <a:r>
              <a:rPr lang="en-US" sz="2400" b="1" i="1" dirty="0">
                <a:solidFill>
                  <a:srgbClr val="0070C0"/>
                </a:solidFill>
              </a:rPr>
              <a:t>for Test Plans/Cases</a:t>
            </a:r>
            <a:r>
              <a:rPr lang="en-US" sz="2400" b="1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A5E03-0694-4A62-A268-8BC6117223CF}"/>
              </a:ext>
            </a:extLst>
          </p:cNvPr>
          <p:cNvSpPr txBox="1"/>
          <p:nvPr/>
        </p:nvSpPr>
        <p:spPr>
          <a:xfrm>
            <a:off x="387129" y="4504941"/>
            <a:ext cx="919287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From Test Plans to “RR” Reports: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Model is generalized – </a:t>
            </a:r>
            <a:r>
              <a:rPr lang="en-US" i="1" dirty="0">
                <a:solidFill>
                  <a:srgbClr val="0070C0"/>
                </a:solidFill>
              </a:rPr>
              <a:t>see </a:t>
            </a:r>
            <a:r>
              <a:rPr lang="en-US" b="1" i="1" dirty="0">
                <a:solidFill>
                  <a:srgbClr val="0070C0"/>
                </a:solidFill>
              </a:rPr>
              <a:t>GMM</a:t>
            </a:r>
            <a:r>
              <a:rPr lang="en-US" i="1" dirty="0">
                <a:solidFill>
                  <a:srgbClr val="0070C0"/>
                </a:solidFill>
              </a:rPr>
              <a:t> for specifics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Plans may also need to be “</a:t>
            </a:r>
            <a:r>
              <a:rPr lang="en-US" b="1" i="1" dirty="0">
                <a:solidFill>
                  <a:srgbClr val="0070C0"/>
                </a:solidFill>
              </a:rPr>
              <a:t>modular</a:t>
            </a:r>
            <a:r>
              <a:rPr lang="en-US" dirty="0">
                <a:solidFill>
                  <a:srgbClr val="0070C0"/>
                </a:solidFill>
              </a:rPr>
              <a:t>” (aggregation not shown)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Context identifies test execution info (e.g., real systems)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Each test execution instance artifacts (with UID &amp; context)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Scenario Execution Report is attached to a </a:t>
            </a:r>
            <a:r>
              <a:rPr lang="en-US" b="1" i="1" dirty="0">
                <a:solidFill>
                  <a:srgbClr val="0070C0"/>
                </a:solidFill>
              </a:rPr>
              <a:t>Gazelle test instance for monitor review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Plan Execution Report supports </a:t>
            </a:r>
            <a:r>
              <a:rPr lang="en-US" b="1" i="1" dirty="0">
                <a:solidFill>
                  <a:srgbClr val="0070C0"/>
                </a:solidFill>
              </a:rPr>
              <a:t>“regulatory submission ready”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04AD6-EBF3-4114-8F14-39E253CA65AF}"/>
              </a:ext>
            </a:extLst>
          </p:cNvPr>
          <p:cNvSpPr txBox="1"/>
          <p:nvPr/>
        </p:nvSpPr>
        <p:spPr>
          <a:xfrm>
            <a:off x="635809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SDPi Requirement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5D13F-8F1A-49E9-8CB5-AE2F04BD95BA}"/>
              </a:ext>
            </a:extLst>
          </p:cNvPr>
          <p:cNvSpPr txBox="1"/>
          <p:nvPr/>
        </p:nvSpPr>
        <p:spPr>
          <a:xfrm>
            <a:off x="2571194" y="2628440"/>
            <a:ext cx="13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0CF396-FC40-4DBF-9CFD-C3BB3ACA457D}"/>
              </a:ext>
            </a:extLst>
          </p:cNvPr>
          <p:cNvSpPr txBox="1"/>
          <p:nvPr/>
        </p:nvSpPr>
        <p:spPr>
          <a:xfrm>
            <a:off x="3898929" y="272667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Capability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6BD85-A956-4309-AA31-D5E1DBDC9785}"/>
              </a:ext>
            </a:extLst>
          </p:cNvPr>
          <p:cNvCxnSpPr>
            <a:cxnSpLocks/>
            <a:stCxn id="38" idx="1"/>
            <a:endCxn id="11" idx="3"/>
          </p:cNvCxnSpPr>
          <p:nvPr/>
        </p:nvCxnSpPr>
        <p:spPr>
          <a:xfrm flipH="1">
            <a:off x="2571195" y="2911344"/>
            <a:ext cx="1327734" cy="1049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83C4106-1FE4-4B73-AFC6-3F8BB6D9A006}"/>
              </a:ext>
            </a:extLst>
          </p:cNvPr>
          <p:cNvSpPr txBox="1"/>
          <p:nvPr/>
        </p:nvSpPr>
        <p:spPr>
          <a:xfrm>
            <a:off x="2499833" y="29019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B9659B-20CA-43A7-8D92-DED1981EED4C}"/>
              </a:ext>
            </a:extLst>
          </p:cNvPr>
          <p:cNvSpPr txBox="1"/>
          <p:nvPr/>
        </p:nvSpPr>
        <p:spPr>
          <a:xfrm>
            <a:off x="3517793" y="290190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E9133-2833-4EC7-861F-510DCDDBF4B3}"/>
              </a:ext>
            </a:extLst>
          </p:cNvPr>
          <p:cNvSpPr txBox="1"/>
          <p:nvPr/>
        </p:nvSpPr>
        <p:spPr>
          <a:xfrm>
            <a:off x="6842212" y="2726525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Assertion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619F3-0FD8-4DCC-BEFC-CC317C21F885}"/>
              </a:ext>
            </a:extLst>
          </p:cNvPr>
          <p:cNvSpPr txBox="1"/>
          <p:nvPr/>
        </p:nvSpPr>
        <p:spPr>
          <a:xfrm>
            <a:off x="9760196" y="27371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6AA38-327B-48B0-80E3-0FDB024183FC}"/>
              </a:ext>
            </a:extLst>
          </p:cNvPr>
          <p:cNvSpPr txBox="1"/>
          <p:nvPr/>
        </p:nvSpPr>
        <p:spPr>
          <a:xfrm>
            <a:off x="8303569" y="375996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Scenario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CD03F4-694D-4E51-901B-C78A83189793}"/>
              </a:ext>
            </a:extLst>
          </p:cNvPr>
          <p:cNvSpPr txBox="1"/>
          <p:nvPr/>
        </p:nvSpPr>
        <p:spPr>
          <a:xfrm>
            <a:off x="8303569" y="4489142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Scenario Execution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0A88CB-CA39-4107-9770-838045D4E356}"/>
              </a:ext>
            </a:extLst>
          </p:cNvPr>
          <p:cNvSpPr txBox="1"/>
          <p:nvPr/>
        </p:nvSpPr>
        <p:spPr>
          <a:xfrm>
            <a:off x="9653653" y="5333825"/>
            <a:ext cx="1935386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 Execution Report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6BFEBF-2327-4473-B592-8755837E1607}"/>
              </a:ext>
            </a:extLst>
          </p:cNvPr>
          <p:cNvSpPr txBox="1"/>
          <p:nvPr/>
        </p:nvSpPr>
        <p:spPr>
          <a:xfrm>
            <a:off x="5774152" y="291440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A2C8FC-405C-4EC1-A85D-0A27656426CE}"/>
              </a:ext>
            </a:extLst>
          </p:cNvPr>
          <p:cNvSpPr txBox="1"/>
          <p:nvPr/>
        </p:nvSpPr>
        <p:spPr>
          <a:xfrm>
            <a:off x="6443533" y="290436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B389-C65F-41B7-9AE0-5C0958BD1D54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834315" y="2911191"/>
            <a:ext cx="1007897" cy="1064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095F06F-24DB-483D-AECC-10DB5309D017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flipV="1">
            <a:off x="9271262" y="4129300"/>
            <a:ext cx="0" cy="359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14A7F98-412A-472D-AE4C-AE93F9490152}"/>
              </a:ext>
            </a:extLst>
          </p:cNvPr>
          <p:cNvCxnSpPr>
            <a:stCxn id="35" idx="2"/>
            <a:endCxn id="36" idx="3"/>
          </p:cNvCxnSpPr>
          <p:nvPr/>
        </p:nvCxnSpPr>
        <p:spPr>
          <a:xfrm rot="5400000">
            <a:off x="10064355" y="3281100"/>
            <a:ext cx="838134" cy="488934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5A544A-9969-49CF-83D8-59FAD32CF72E}"/>
              </a:ext>
            </a:extLst>
          </p:cNvPr>
          <p:cNvCxnSpPr>
            <a:cxnSpLocks/>
          </p:cNvCxnSpPr>
          <p:nvPr/>
        </p:nvCxnSpPr>
        <p:spPr>
          <a:xfrm flipV="1">
            <a:off x="8489992" y="3093760"/>
            <a:ext cx="0" cy="66620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70F9200-54F4-4456-AE42-57F0547A5FA8}"/>
              </a:ext>
            </a:extLst>
          </p:cNvPr>
          <p:cNvSpPr txBox="1"/>
          <p:nvPr/>
        </p:nvSpPr>
        <p:spPr>
          <a:xfrm>
            <a:off x="8489992" y="350791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9E4775-E92C-4865-89FD-0F77BB94E1F6}"/>
              </a:ext>
            </a:extLst>
          </p:cNvPr>
          <p:cNvSpPr txBox="1"/>
          <p:nvPr/>
        </p:nvSpPr>
        <p:spPr>
          <a:xfrm>
            <a:off x="8068548" y="309375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F0C27C-C1D0-42B5-A127-B1F032041364}"/>
              </a:ext>
            </a:extLst>
          </p:cNvPr>
          <p:cNvSpPr txBox="1"/>
          <p:nvPr/>
        </p:nvSpPr>
        <p:spPr>
          <a:xfrm>
            <a:off x="10191217" y="392001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C46B6D-839C-46B4-921C-B505EDCDDCA3}"/>
              </a:ext>
            </a:extLst>
          </p:cNvPr>
          <p:cNvCxnSpPr>
            <a:cxnSpLocks/>
          </p:cNvCxnSpPr>
          <p:nvPr/>
        </p:nvCxnSpPr>
        <p:spPr>
          <a:xfrm flipV="1">
            <a:off x="11039474" y="3106500"/>
            <a:ext cx="0" cy="20601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C475083-FCBE-4467-B628-A47DB5FAEEAD}"/>
              </a:ext>
            </a:extLst>
          </p:cNvPr>
          <p:cNvCxnSpPr>
            <a:cxnSpLocks/>
            <a:stCxn id="37" idx="2"/>
            <a:endCxn id="40" idx="1"/>
          </p:cNvCxnSpPr>
          <p:nvPr/>
        </p:nvCxnSpPr>
        <p:spPr>
          <a:xfrm rot="16200000" flipH="1">
            <a:off x="9201698" y="5205036"/>
            <a:ext cx="521518" cy="382391"/>
          </a:xfrm>
          <a:prstGeom prst="bentConnector2">
            <a:avLst/>
          </a:prstGeom>
          <a:ln w="15875"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131707D-DA40-49B6-8CFD-5F136FD8D52E}"/>
              </a:ext>
            </a:extLst>
          </p:cNvPr>
          <p:cNvSpPr txBox="1"/>
          <p:nvPr/>
        </p:nvSpPr>
        <p:spPr>
          <a:xfrm>
            <a:off x="5105837" y="1872702"/>
            <a:ext cx="68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Model for early discussion purposes only (not formal UML!)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78D4F2-0A17-4351-BC8D-939080689F42}"/>
              </a:ext>
            </a:extLst>
          </p:cNvPr>
          <p:cNvSpPr txBox="1"/>
          <p:nvPr/>
        </p:nvSpPr>
        <p:spPr>
          <a:xfrm>
            <a:off x="4637009" y="3561078"/>
            <a:ext cx="2121809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Plan-Scenario Context Information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6615FD-4929-4867-B171-9D4054F071AB}"/>
              </a:ext>
            </a:extLst>
          </p:cNvPr>
          <p:cNvCxnSpPr>
            <a:cxnSpLocks/>
          </p:cNvCxnSpPr>
          <p:nvPr/>
        </p:nvCxnSpPr>
        <p:spPr>
          <a:xfrm flipH="1" flipV="1">
            <a:off x="6911715" y="3858206"/>
            <a:ext cx="1272482" cy="109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03534A-6F69-4E5D-97A2-F12E18198A71}"/>
              </a:ext>
            </a:extLst>
          </p:cNvPr>
          <p:cNvCxnSpPr>
            <a:cxnSpLocks/>
          </p:cNvCxnSpPr>
          <p:nvPr/>
        </p:nvCxnSpPr>
        <p:spPr>
          <a:xfrm flipH="1">
            <a:off x="6875410" y="3106500"/>
            <a:ext cx="2802012" cy="53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9ECDF-7582-4DAC-96EB-89A9B248E73A}"/>
              </a:ext>
            </a:extLst>
          </p:cNvPr>
          <p:cNvGrpSpPr/>
          <p:nvPr/>
        </p:nvGrpSpPr>
        <p:grpSpPr>
          <a:xfrm>
            <a:off x="539990" y="1032379"/>
            <a:ext cx="1959843" cy="1347285"/>
            <a:chOff x="403957" y="857762"/>
            <a:chExt cx="1959843" cy="13472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E954C5-D433-4C90-9E6F-7D598B2EDDF5}"/>
                </a:ext>
              </a:extLst>
            </p:cNvPr>
            <p:cNvSpPr/>
            <p:nvPr/>
          </p:nvSpPr>
          <p:spPr>
            <a:xfrm>
              <a:off x="403957" y="890818"/>
              <a:ext cx="770558" cy="52449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Basic RI+MC+RR UML 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B8FEF4-93C8-4449-BE20-AC941485D581}"/>
                </a:ext>
              </a:extLst>
            </p:cNvPr>
            <p:cNvSpPr/>
            <p:nvPr/>
          </p:nvSpPr>
          <p:spPr>
            <a:xfrm>
              <a:off x="1643672" y="857762"/>
              <a:ext cx="720128" cy="64921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SDPi 1.0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Test Plans &amp; Scripts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C212B0-E960-4070-A3F1-5EFCE7B53D95}"/>
                </a:ext>
              </a:extLst>
            </p:cNvPr>
            <p:cNvSpPr/>
            <p:nvPr/>
          </p:nvSpPr>
          <p:spPr>
            <a:xfrm>
              <a:off x="821978" y="1652149"/>
              <a:ext cx="1016715" cy="55289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RI+MC+RR Database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207AE6-9D80-4898-9C88-14BB305BB137}"/>
                </a:ext>
              </a:extLst>
            </p:cNvPr>
            <p:cNvCxnSpPr>
              <a:cxnSpLocks/>
              <a:stCxn id="41" idx="2"/>
              <a:endCxn id="55" idx="1"/>
            </p:cNvCxnSpPr>
            <p:nvPr/>
          </p:nvCxnSpPr>
          <p:spPr>
            <a:xfrm>
              <a:off x="789236" y="1415310"/>
              <a:ext cx="181636" cy="317809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B31BB02-79CD-465E-8E42-E02DD45C81E6}"/>
                </a:ext>
              </a:extLst>
            </p:cNvPr>
            <p:cNvCxnSpPr>
              <a:cxnSpLocks/>
              <a:stCxn id="54" idx="2"/>
              <a:endCxn id="55" idx="7"/>
            </p:cNvCxnSpPr>
            <p:nvPr/>
          </p:nvCxnSpPr>
          <p:spPr>
            <a:xfrm flipH="1">
              <a:off x="1689799" y="1506981"/>
              <a:ext cx="313937" cy="226138"/>
            </a:xfrm>
            <a:prstGeom prst="straightConnector1">
              <a:avLst/>
            </a:prstGeom>
            <a:ln w="63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6DE7F7B-97A1-432F-B1AF-A827809C81B2}"/>
              </a:ext>
            </a:extLst>
          </p:cNvPr>
          <p:cNvCxnSpPr>
            <a:cxnSpLocks/>
          </p:cNvCxnSpPr>
          <p:nvPr/>
        </p:nvCxnSpPr>
        <p:spPr>
          <a:xfrm flipV="1">
            <a:off x="3866205" y="2726678"/>
            <a:ext cx="1000417" cy="102823"/>
          </a:xfrm>
          <a:prstGeom prst="bentConnector4">
            <a:avLst>
              <a:gd name="adj1" fmla="val -20718"/>
              <a:gd name="adj2" fmla="val 393902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61ED72B-67F0-4088-BB90-1307DE5B6A0C}"/>
              </a:ext>
            </a:extLst>
          </p:cNvPr>
          <p:cNvSpPr txBox="1"/>
          <p:nvPr/>
        </p:nvSpPr>
        <p:spPr>
          <a:xfrm>
            <a:off x="4435248" y="244952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49B74EA-997E-4510-A3E1-088F5919DD0B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635807" y="2737168"/>
            <a:ext cx="967695" cy="184666"/>
          </a:xfrm>
          <a:prstGeom prst="bentConnector4">
            <a:avLst>
              <a:gd name="adj1" fmla="val -23188"/>
              <a:gd name="adj2" fmla="val 22379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E8FE596-E793-4F34-A2C4-C3E8B29A7132}"/>
              </a:ext>
            </a:extLst>
          </p:cNvPr>
          <p:cNvSpPr txBox="1"/>
          <p:nvPr/>
        </p:nvSpPr>
        <p:spPr>
          <a:xfrm>
            <a:off x="1183316" y="249540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8489CC2-87A1-45D9-BEE7-E7833B995E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1418" y="2335012"/>
            <a:ext cx="184666" cy="967693"/>
          </a:xfrm>
          <a:prstGeom prst="bentConnector4">
            <a:avLst>
              <a:gd name="adj1" fmla="val -123791"/>
              <a:gd name="adj2" fmla="val 13605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F7A8DB3-F7C3-41ED-ADD6-42DF3044AF65}"/>
              </a:ext>
            </a:extLst>
          </p:cNvPr>
          <p:cNvSpPr txBox="1"/>
          <p:nvPr/>
        </p:nvSpPr>
        <p:spPr>
          <a:xfrm>
            <a:off x="8725488" y="265935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4509954-C1BC-4DCF-A4E2-480F6A6FA411}"/>
              </a:ext>
            </a:extLst>
          </p:cNvPr>
          <p:cNvCxnSpPr>
            <a:cxnSpLocks/>
            <a:stCxn id="35" idx="0"/>
            <a:endCxn id="35" idx="3"/>
          </p:cNvCxnSpPr>
          <p:nvPr/>
        </p:nvCxnSpPr>
        <p:spPr>
          <a:xfrm rot="16200000" flipH="1">
            <a:off x="11119402" y="2345655"/>
            <a:ext cx="184666" cy="967693"/>
          </a:xfrm>
          <a:prstGeom prst="bentConnector4">
            <a:avLst>
              <a:gd name="adj1" fmla="val -123791"/>
              <a:gd name="adj2" fmla="val 123623"/>
            </a:avLst>
          </a:prstGeom>
          <a:ln w="15875"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E59EF20-273F-43F3-8F7E-1DFC4E5E2983}"/>
              </a:ext>
            </a:extLst>
          </p:cNvPr>
          <p:cNvSpPr txBox="1"/>
          <p:nvPr/>
        </p:nvSpPr>
        <p:spPr>
          <a:xfrm>
            <a:off x="11676189" y="294244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0..*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65A50CB-597A-46B4-B800-45C8B611A0F4}"/>
              </a:ext>
            </a:extLst>
          </p:cNvPr>
          <p:cNvCxnSpPr>
            <a:cxnSpLocks/>
          </p:cNvCxnSpPr>
          <p:nvPr/>
        </p:nvCxnSpPr>
        <p:spPr>
          <a:xfrm flipV="1">
            <a:off x="6970029" y="2573642"/>
            <a:ext cx="3802935" cy="25618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25070E-36F3-4AE0-9F9D-8D1EA81B0414}"/>
              </a:ext>
            </a:extLst>
          </p:cNvPr>
          <p:cNvCxnSpPr>
            <a:cxnSpLocks/>
          </p:cNvCxnSpPr>
          <p:nvPr/>
        </p:nvCxnSpPr>
        <p:spPr>
          <a:xfrm flipH="1" flipV="1">
            <a:off x="5528789" y="4263163"/>
            <a:ext cx="165402" cy="1156316"/>
          </a:xfrm>
          <a:prstGeom prst="straightConnector1">
            <a:avLst/>
          </a:prstGeom>
          <a:ln w="28575">
            <a:solidFill>
              <a:srgbClr val="694D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9307E5B-37E2-4121-A44E-CB533FDB45B7}"/>
              </a:ext>
            </a:extLst>
          </p:cNvPr>
          <p:cNvCxnSpPr>
            <a:cxnSpLocks/>
          </p:cNvCxnSpPr>
          <p:nvPr/>
        </p:nvCxnSpPr>
        <p:spPr>
          <a:xfrm flipV="1">
            <a:off x="6712906" y="4911942"/>
            <a:ext cx="1580845" cy="8517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4714E6E-FA76-4B95-A8DE-6BFD1B4EE83B}"/>
              </a:ext>
            </a:extLst>
          </p:cNvPr>
          <p:cNvCxnSpPr>
            <a:cxnSpLocks/>
          </p:cNvCxnSpPr>
          <p:nvPr/>
        </p:nvCxnSpPr>
        <p:spPr>
          <a:xfrm>
            <a:off x="6712906" y="5763701"/>
            <a:ext cx="28670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5B81E58-BDED-4F21-BAC1-A4D10FCF5EFB}"/>
              </a:ext>
            </a:extLst>
          </p:cNvPr>
          <p:cNvSpPr txBox="1"/>
          <p:nvPr/>
        </p:nvSpPr>
        <p:spPr>
          <a:xfrm>
            <a:off x="6712906" y="386798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A426BE9-DD6D-4D2B-BD50-2E4B98B5D94F}"/>
              </a:ext>
            </a:extLst>
          </p:cNvPr>
          <p:cNvSpPr txBox="1"/>
          <p:nvPr/>
        </p:nvSpPr>
        <p:spPr>
          <a:xfrm>
            <a:off x="6678942" y="328838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</p:spTree>
    <p:extLst>
      <p:ext uri="{BB962C8B-B14F-4D97-AF65-F5344CB8AC3E}">
        <p14:creationId xmlns:p14="http://schemas.microsoft.com/office/powerpoint/2010/main" val="32477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998512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RI+MC+RR Model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A5E03-0694-4A62-A268-8BC6117223CF}"/>
              </a:ext>
            </a:extLst>
          </p:cNvPr>
          <p:cNvSpPr txBox="1"/>
          <p:nvPr/>
        </p:nvSpPr>
        <p:spPr>
          <a:xfrm>
            <a:off x="2902017" y="1032379"/>
            <a:ext cx="9289982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Questions supported by the modeling approach: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Navigation (</a:t>
            </a:r>
            <a:r>
              <a:rPr lang="en-US" b="1" i="1" dirty="0">
                <a:solidFill>
                  <a:srgbClr val="0070C0"/>
                </a:solidFill>
              </a:rPr>
              <a:t>traceability</a:t>
            </a:r>
            <a:r>
              <a:rPr lang="en-US" dirty="0">
                <a:solidFill>
                  <a:srgbClr val="0070C0"/>
                </a:solidFill>
              </a:rPr>
              <a:t>) from SUT test reports to requirements </a:t>
            </a:r>
            <a:r>
              <a:rPr lang="en-US" b="1" i="1" dirty="0">
                <a:solidFill>
                  <a:srgbClr val="0070C0"/>
                </a:solidFill>
              </a:rPr>
              <a:t>coverage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Coverage of referenced standards requirements?  (e.g., 11073-10701)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Linkages supported at the right touch points between the REQ-CAP-TA-TS hierarchies?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Independence and modularity supported by REQ/CAP/TA/TS/TP for improved long term maintenance and evolution?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…</a:t>
            </a:r>
            <a:endParaRPr lang="en-US" b="1" i="1" dirty="0">
              <a:solidFill>
                <a:srgbClr val="0070C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09ECDF-7582-4DAC-96EB-89A9B248E73A}"/>
              </a:ext>
            </a:extLst>
          </p:cNvPr>
          <p:cNvGrpSpPr/>
          <p:nvPr/>
        </p:nvGrpSpPr>
        <p:grpSpPr>
          <a:xfrm>
            <a:off x="539990" y="1032379"/>
            <a:ext cx="1959843" cy="1347285"/>
            <a:chOff x="403957" y="857762"/>
            <a:chExt cx="1959843" cy="13472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E954C5-D433-4C90-9E6F-7D598B2EDDF5}"/>
                </a:ext>
              </a:extLst>
            </p:cNvPr>
            <p:cNvSpPr/>
            <p:nvPr/>
          </p:nvSpPr>
          <p:spPr>
            <a:xfrm>
              <a:off x="403957" y="890818"/>
              <a:ext cx="770558" cy="52449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Basic RI+MC+RR UML 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8B8FEF4-93C8-4449-BE20-AC941485D581}"/>
                </a:ext>
              </a:extLst>
            </p:cNvPr>
            <p:cNvSpPr/>
            <p:nvPr/>
          </p:nvSpPr>
          <p:spPr>
            <a:xfrm>
              <a:off x="1643672" y="857762"/>
              <a:ext cx="720128" cy="64921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SDPi 1.0</a:t>
              </a:r>
            </a:p>
            <a:p>
              <a:pPr algn="ctr"/>
              <a:r>
                <a:rPr lang="en-US" sz="900" b="1" dirty="0">
                  <a:solidFill>
                    <a:srgbClr val="FF0000"/>
                  </a:solidFill>
                </a:rPr>
                <a:t>Test Plans &amp; Scripts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3C212B0-E960-4070-A3F1-5EFCE7B53D95}"/>
                </a:ext>
              </a:extLst>
            </p:cNvPr>
            <p:cNvSpPr/>
            <p:nvPr/>
          </p:nvSpPr>
          <p:spPr>
            <a:xfrm>
              <a:off x="821978" y="1652149"/>
              <a:ext cx="1016715" cy="55289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RI+MC+RR Database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207AE6-9D80-4898-9C88-14BB305BB137}"/>
                </a:ext>
              </a:extLst>
            </p:cNvPr>
            <p:cNvCxnSpPr>
              <a:cxnSpLocks/>
              <a:stCxn id="41" idx="2"/>
              <a:endCxn id="55" idx="1"/>
            </p:cNvCxnSpPr>
            <p:nvPr/>
          </p:nvCxnSpPr>
          <p:spPr>
            <a:xfrm>
              <a:off x="789236" y="1415310"/>
              <a:ext cx="181636" cy="317809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B31BB02-79CD-465E-8E42-E02DD45C81E6}"/>
                </a:ext>
              </a:extLst>
            </p:cNvPr>
            <p:cNvCxnSpPr>
              <a:cxnSpLocks/>
              <a:stCxn id="54" idx="2"/>
              <a:endCxn id="55" idx="7"/>
            </p:cNvCxnSpPr>
            <p:nvPr/>
          </p:nvCxnSpPr>
          <p:spPr>
            <a:xfrm flipH="1">
              <a:off x="1689799" y="1506981"/>
              <a:ext cx="313937" cy="226138"/>
            </a:xfrm>
            <a:prstGeom prst="straightConnector1">
              <a:avLst/>
            </a:prstGeom>
            <a:ln w="63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909C5C2-372A-4BB3-BE12-21130021B247}"/>
              </a:ext>
            </a:extLst>
          </p:cNvPr>
          <p:cNvSpPr txBox="1"/>
          <p:nvPr/>
        </p:nvSpPr>
        <p:spPr>
          <a:xfrm>
            <a:off x="2902016" y="3218303"/>
            <a:ext cx="9289982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Rationale for modeling approach: 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Level of modeling abstraction </a:t>
            </a:r>
            <a:r>
              <a:rPr lang="en-US" b="1" i="1" dirty="0">
                <a:solidFill>
                  <a:srgbClr val="0070C0"/>
                </a:solidFill>
              </a:rPr>
              <a:t>sufficient</a:t>
            </a:r>
            <a:r>
              <a:rPr lang="en-US" dirty="0">
                <a:solidFill>
                  <a:srgbClr val="0070C0"/>
                </a:solidFill>
              </a:rPr>
              <a:t> to cover subsequent slide detail BUT not fully “baked” implementable UML specifications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“Context Information” may be both static across all scenarios as well as scenario specific (e.g., group tests vs. “no peer” tests)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Plan &amp; Test Scenario Execution Reports include </a:t>
            </a:r>
            <a:r>
              <a:rPr lang="en-US" b="1" i="1" dirty="0">
                <a:solidFill>
                  <a:srgbClr val="0070C0"/>
                </a:solidFill>
              </a:rPr>
              <a:t>execution context information instance artifacts</a:t>
            </a:r>
            <a:r>
              <a:rPr lang="en-US" dirty="0">
                <a:solidFill>
                  <a:srgbClr val="0070C0"/>
                </a:solidFill>
              </a:rPr>
              <a:t>, as shown on the model via the Test Scenario object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Test Plans may be </a:t>
            </a:r>
            <a:r>
              <a:rPr lang="en-US" b="1" i="1" dirty="0">
                <a:solidFill>
                  <a:srgbClr val="0070C0"/>
                </a:solidFill>
              </a:rPr>
              <a:t>modular</a:t>
            </a:r>
            <a:r>
              <a:rPr lang="en-US" dirty="0">
                <a:solidFill>
                  <a:srgbClr val="0070C0"/>
                </a:solidFill>
              </a:rPr>
              <a:t>, supporting (aggregation relationship not shown)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TA &amp; CAP may only require “leaf” node links – business rule may be required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70C0"/>
                </a:solidFill>
              </a:rPr>
              <a:t>TA may require support of sub-assertions (e.g., for implementation platform differences) but that do not necessarily map directly to a CAP – a business rule may be needed to make this clear</a:t>
            </a:r>
          </a:p>
        </p:txBody>
      </p:sp>
    </p:spTree>
    <p:extLst>
      <p:ext uri="{BB962C8B-B14F-4D97-AF65-F5344CB8AC3E}">
        <p14:creationId xmlns:p14="http://schemas.microsoft.com/office/powerpoint/2010/main" val="2508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SDPi 1.0 Specification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5906B-AE18-416D-9113-B7621C83E500}"/>
              </a:ext>
            </a:extLst>
          </p:cNvPr>
          <p:cNvSpPr/>
          <p:nvPr/>
        </p:nvSpPr>
        <p:spPr>
          <a:xfrm>
            <a:off x="423917" y="1200233"/>
            <a:ext cx="1654074" cy="74549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SDPi 1.0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Specification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9EB6699-E171-4941-8EAA-A459CC2BD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69" y="3237449"/>
            <a:ext cx="6086182" cy="325225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9E89D-FC4B-425C-88C8-ADEA2218380B}"/>
              </a:ext>
            </a:extLst>
          </p:cNvPr>
          <p:cNvSpPr txBox="1"/>
          <p:nvPr/>
        </p:nvSpPr>
        <p:spPr>
          <a:xfrm>
            <a:off x="5811769" y="6488668"/>
            <a:ext cx="6097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Source:  Michael Faughn 2022 January WGM Update / V2plus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C64BD-0321-4418-99E6-1D214237F7AF}"/>
              </a:ext>
            </a:extLst>
          </p:cNvPr>
          <p:cNvSpPr txBox="1"/>
          <p:nvPr/>
        </p:nvSpPr>
        <p:spPr>
          <a:xfrm>
            <a:off x="423917" y="2119932"/>
            <a:ext cx="115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Word doc integrating “basic” RI+MC+RR support </a:t>
            </a:r>
            <a:r>
              <a:rPr lang="en-US" sz="2400" dirty="0">
                <a:solidFill>
                  <a:srgbClr val="0070C0"/>
                </a:solidFill>
              </a:rPr>
              <a:t>(see preceding slides)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E8E98-5DD2-4A3A-98B3-9B9718A68D7E}"/>
              </a:ext>
            </a:extLst>
          </p:cNvPr>
          <p:cNvSpPr txBox="1"/>
          <p:nvPr/>
        </p:nvSpPr>
        <p:spPr>
          <a:xfrm>
            <a:off x="423917" y="2815469"/>
            <a:ext cx="115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Constrained to roadmap capabilities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B1A81-A7C0-4C1D-B00E-757F7E3F2CAF}"/>
              </a:ext>
            </a:extLst>
          </p:cNvPr>
          <p:cNvSpPr txBox="1"/>
          <p:nvPr/>
        </p:nvSpPr>
        <p:spPr>
          <a:xfrm>
            <a:off x="423916" y="3511006"/>
            <a:ext cx="115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Published as PDF (traditional)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38905-1290-4A71-80BA-6BD03845C1AD}"/>
              </a:ext>
            </a:extLst>
          </p:cNvPr>
          <p:cNvSpPr txBox="1"/>
          <p:nvPr/>
        </p:nvSpPr>
        <p:spPr>
          <a:xfrm>
            <a:off x="423915" y="4206543"/>
            <a:ext cx="1158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Supporting RI import to database</a:t>
            </a:r>
          </a:p>
          <a:p>
            <a:pPr lvl="2"/>
            <a:r>
              <a:rPr lang="en-US" sz="2000" dirty="0">
                <a:solidFill>
                  <a:srgbClr val="0070C0"/>
                </a:solidFill>
              </a:rPr>
              <a:t>(See next slide)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A92D7-9376-4BFB-9A2C-1C4E5365A16D}"/>
              </a:ext>
            </a:extLst>
          </p:cNvPr>
          <p:cNvSpPr txBox="1"/>
          <p:nvPr/>
        </p:nvSpPr>
        <p:spPr>
          <a:xfrm>
            <a:off x="423916" y="4902078"/>
            <a:ext cx="4529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Pilot Goal:  HTML Publication </a:t>
            </a:r>
          </a:p>
          <a:p>
            <a:pPr marL="914400" lvl="1"/>
            <a:r>
              <a:rPr lang="en-US" sz="2000" i="1" dirty="0">
                <a:solidFill>
                  <a:srgbClr val="0070C0"/>
                </a:solidFill>
              </a:rPr>
              <a:t>(may require integration of IHE TF elements to UML model – beyond “basic” RI+MC+RR)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F3BEAC-EFAF-47AB-8E4A-0F8AD7ED61E1}"/>
              </a:ext>
            </a:extLst>
          </p:cNvPr>
          <p:cNvCxnSpPr>
            <a:cxnSpLocks/>
          </p:cNvCxnSpPr>
          <p:nvPr/>
        </p:nvCxnSpPr>
        <p:spPr>
          <a:xfrm>
            <a:off x="5228348" y="4437364"/>
            <a:ext cx="867652" cy="129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BCEFB3-493B-4A39-90B0-C8D2F49423E0}"/>
              </a:ext>
            </a:extLst>
          </p:cNvPr>
          <p:cNvCxnSpPr>
            <a:cxnSpLocks/>
          </p:cNvCxnSpPr>
          <p:nvPr/>
        </p:nvCxnSpPr>
        <p:spPr>
          <a:xfrm flipV="1">
            <a:off x="5391033" y="4981517"/>
            <a:ext cx="2187828" cy="129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81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a SST Database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97A40D-8336-4289-A265-B214CEFB77E1}"/>
              </a:ext>
            </a:extLst>
          </p:cNvPr>
          <p:cNvGrpSpPr/>
          <p:nvPr/>
        </p:nvGrpSpPr>
        <p:grpSpPr>
          <a:xfrm>
            <a:off x="407695" y="1001269"/>
            <a:ext cx="3436280" cy="2611865"/>
            <a:chOff x="1065830" y="919731"/>
            <a:chExt cx="5886326" cy="43464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3D4A9A-18BE-4AE3-A46E-3F99E136BDCD}"/>
                </a:ext>
              </a:extLst>
            </p:cNvPr>
            <p:cNvSpPr/>
            <p:nvPr/>
          </p:nvSpPr>
          <p:spPr>
            <a:xfrm>
              <a:off x="1065830" y="1456050"/>
              <a:ext cx="1654074" cy="7454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Specification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324CFB-7150-48AE-942C-0DFB700E7A24}"/>
                </a:ext>
              </a:extLst>
            </p:cNvPr>
            <p:cNvSpPr/>
            <p:nvPr/>
          </p:nvSpPr>
          <p:spPr>
            <a:xfrm>
              <a:off x="4590443" y="919731"/>
              <a:ext cx="1344420" cy="7454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Basic RI+MC+RR UML Model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B1C476-2344-4A7A-9A16-B52FB9DCCD47}"/>
                </a:ext>
              </a:extLst>
            </p:cNvPr>
            <p:cNvSpPr/>
            <p:nvPr/>
          </p:nvSpPr>
          <p:spPr>
            <a:xfrm>
              <a:off x="3096049" y="3771941"/>
              <a:ext cx="2166604" cy="9959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SDPi RI+MC+RR Database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05F6479-B48D-455D-B6D4-47923BDA4866}"/>
                </a:ext>
              </a:extLst>
            </p:cNvPr>
            <p:cNvSpPr/>
            <p:nvPr/>
          </p:nvSpPr>
          <p:spPr>
            <a:xfrm>
              <a:off x="4523463" y="2677979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Michael’s Amazing Word-to-Database Transformation Tool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91164E-CE01-4C24-B640-6BA45DEE48DE}"/>
                </a:ext>
              </a:extLst>
            </p:cNvPr>
            <p:cNvCxnSpPr/>
            <p:nvPr/>
          </p:nvCxnSpPr>
          <p:spPr>
            <a:xfrm>
              <a:off x="2766497" y="2253967"/>
              <a:ext cx="1671546" cy="5998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64E9E9-A8ED-4C3E-AB78-5616C908E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811" y="1778663"/>
              <a:ext cx="150672" cy="8159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2E6F1F-41F8-4972-9232-72550CFC4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9351" y="3313972"/>
              <a:ext cx="258692" cy="340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E68E9ED-8E6D-46F6-9CE9-F2DD230A98E6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813090" y="1292481"/>
              <a:ext cx="1777353" cy="3208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4E7CE1-29FA-477B-B198-C0727CD41AC6}"/>
                </a:ext>
              </a:extLst>
            </p:cNvPr>
            <p:cNvSpPr txBox="1"/>
            <p:nvPr/>
          </p:nvSpPr>
          <p:spPr>
            <a:xfrm>
              <a:off x="2126803" y="991691"/>
              <a:ext cx="2238437" cy="30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0070C0"/>
                  </a:solidFill>
                </a:rPr>
                <a:t>Word Styles / Bookmarks / Links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84934-A2A3-4405-8A8E-90DF0023496A}"/>
                </a:ext>
              </a:extLst>
            </p:cNvPr>
            <p:cNvSpPr txBox="1"/>
            <p:nvPr/>
          </p:nvSpPr>
          <p:spPr>
            <a:xfrm>
              <a:off x="2252750" y="2594591"/>
              <a:ext cx="2238437" cy="30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sz="600" dirty="0"/>
                <a:t>“Simple” Word Docx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CCAF02-ADEB-4CDD-A268-260626431EAF}"/>
                </a:ext>
              </a:extLst>
            </p:cNvPr>
            <p:cNvSpPr txBox="1"/>
            <p:nvPr/>
          </p:nvSpPr>
          <p:spPr>
            <a:xfrm>
              <a:off x="4293275" y="1809245"/>
              <a:ext cx="804706" cy="76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0070C0"/>
                  </a:solidFill>
                </a:rPr>
                <a:t>Used to create DB schema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88C0E2-D821-4552-8C54-6705AE7DF1D4}"/>
                </a:ext>
              </a:extLst>
            </p:cNvPr>
            <p:cNvSpPr txBox="1"/>
            <p:nvPr/>
          </p:nvSpPr>
          <p:spPr>
            <a:xfrm>
              <a:off x="3657536" y="4805258"/>
              <a:ext cx="1120308" cy="460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0070C0"/>
                  </a:solidFill>
                </a:rPr>
                <a:t>“Single Source of Truth” </a:t>
              </a:r>
            </a:p>
          </p:txBody>
        </p:sp>
      </p:grp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FF187368-DA90-426B-9EF1-DAE074E87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34" y="1033751"/>
            <a:ext cx="6558304" cy="353628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E0751A-AE9A-43B3-9E76-A204984D2BE7}"/>
              </a:ext>
            </a:extLst>
          </p:cNvPr>
          <p:cNvSpPr txBox="1"/>
          <p:nvPr/>
        </p:nvSpPr>
        <p:spPr>
          <a:xfrm>
            <a:off x="5346619" y="4531000"/>
            <a:ext cx="669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Source:  Michael Faughn 2022 January WGM Update / V2plus Project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3D35EC-6AE9-4BF7-BDE9-D126175270E1}"/>
              </a:ext>
            </a:extLst>
          </p:cNvPr>
          <p:cNvCxnSpPr>
            <a:cxnSpLocks/>
          </p:cNvCxnSpPr>
          <p:nvPr/>
        </p:nvCxnSpPr>
        <p:spPr>
          <a:xfrm flipV="1">
            <a:off x="3902215" y="1809826"/>
            <a:ext cx="6162009" cy="490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9633628-3BEA-4C4A-BC2B-41B8168CE520}"/>
              </a:ext>
            </a:extLst>
          </p:cNvPr>
          <p:cNvSpPr/>
          <p:nvPr/>
        </p:nvSpPr>
        <p:spPr>
          <a:xfrm>
            <a:off x="1492471" y="2659343"/>
            <a:ext cx="1472049" cy="953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46D54A-328A-4032-9F99-9D2EAB2C88DA}"/>
              </a:ext>
            </a:extLst>
          </p:cNvPr>
          <p:cNvSpPr txBox="1"/>
          <p:nvPr/>
        </p:nvSpPr>
        <p:spPr>
          <a:xfrm>
            <a:off x="454287" y="3908241"/>
            <a:ext cx="436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Road to an SDPi 1.0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Single Source of Truth Database: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C0A986-FA2D-478D-A857-380AD7EF91D2}"/>
              </a:ext>
            </a:extLst>
          </p:cNvPr>
          <p:cNvSpPr txBox="1"/>
          <p:nvPr/>
        </p:nvSpPr>
        <p:spPr>
          <a:xfrm>
            <a:off x="720260" y="5136686"/>
            <a:ext cx="537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Build SDPi 1.0 Word document w/ content aligned to </a:t>
            </a:r>
            <a:r>
              <a:rPr lang="en-US" sz="2000" b="1" i="1" dirty="0">
                <a:solidFill>
                  <a:srgbClr val="0070C0"/>
                </a:solidFill>
              </a:rPr>
              <a:t>basic</a:t>
            </a:r>
            <a:r>
              <a:rPr lang="en-US" sz="2000" b="1" dirty="0">
                <a:solidFill>
                  <a:srgbClr val="0070C0"/>
                </a:solidFill>
              </a:rPr>
              <a:t> RI+MC(+RR) UML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2620D0-637E-46AE-A54C-730E40443116}"/>
              </a:ext>
            </a:extLst>
          </p:cNvPr>
          <p:cNvCxnSpPr>
            <a:cxnSpLocks/>
          </p:cNvCxnSpPr>
          <p:nvPr/>
        </p:nvCxnSpPr>
        <p:spPr>
          <a:xfrm flipV="1">
            <a:off x="3851298" y="4015989"/>
            <a:ext cx="1821477" cy="1179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798529-E665-483B-A4F0-57544CFB6F62}"/>
              </a:ext>
            </a:extLst>
          </p:cNvPr>
          <p:cNvSpPr txBox="1"/>
          <p:nvPr/>
        </p:nvSpPr>
        <p:spPr>
          <a:xfrm>
            <a:off x="6669099" y="5136686"/>
            <a:ext cx="537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Utilize UML Model to create database schema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7F537F-61B5-4DCF-A581-B5F86E9927B9}"/>
              </a:ext>
            </a:extLst>
          </p:cNvPr>
          <p:cNvSpPr txBox="1"/>
          <p:nvPr/>
        </p:nvSpPr>
        <p:spPr>
          <a:xfrm>
            <a:off x="720260" y="5963788"/>
            <a:ext cx="537573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Utilize “Extensive Scripts” to extract content from Word documents to Database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7266AD-BA38-4D2D-BAE4-C4F0527D4E00}"/>
              </a:ext>
            </a:extLst>
          </p:cNvPr>
          <p:cNvCxnSpPr>
            <a:cxnSpLocks/>
          </p:cNvCxnSpPr>
          <p:nvPr/>
        </p:nvCxnSpPr>
        <p:spPr>
          <a:xfrm flipH="1" flipV="1">
            <a:off x="9773014" y="3080648"/>
            <a:ext cx="498322" cy="2051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91F33D-7C80-435B-B508-6B8DF3A1EF2F}"/>
              </a:ext>
            </a:extLst>
          </p:cNvPr>
          <p:cNvCxnSpPr>
            <a:cxnSpLocks/>
          </p:cNvCxnSpPr>
          <p:nvPr/>
        </p:nvCxnSpPr>
        <p:spPr>
          <a:xfrm flipV="1">
            <a:off x="5824204" y="3028586"/>
            <a:ext cx="2038471" cy="3051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C4D6F9-2B02-4D6E-A1FF-B1314A8AA03B}"/>
              </a:ext>
            </a:extLst>
          </p:cNvPr>
          <p:cNvCxnSpPr>
            <a:cxnSpLocks/>
          </p:cNvCxnSpPr>
          <p:nvPr/>
        </p:nvCxnSpPr>
        <p:spPr>
          <a:xfrm>
            <a:off x="3064932" y="2715201"/>
            <a:ext cx="6300388" cy="126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 animBg="1"/>
      <p:bldP spid="36" grpId="0"/>
      <p:bldP spid="37" grpId="0"/>
      <p:bldP spid="39" grpId="0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Test Plans / Scripts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D06C56-5364-4623-A37E-9024DE35B28A}"/>
              </a:ext>
            </a:extLst>
          </p:cNvPr>
          <p:cNvSpPr/>
          <p:nvPr/>
        </p:nvSpPr>
        <p:spPr>
          <a:xfrm>
            <a:off x="915371" y="1132339"/>
            <a:ext cx="1654074" cy="96148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SDPi 1.0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 Plans &amp; Scripts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7A7BD-2D0C-49BF-9C5A-9AF50004C75F}"/>
              </a:ext>
            </a:extLst>
          </p:cNvPr>
          <p:cNvSpPr txBox="1"/>
          <p:nvPr/>
        </p:nvSpPr>
        <p:spPr>
          <a:xfrm>
            <a:off x="915371" y="2474532"/>
            <a:ext cx="85664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&lt;see UML models preceding slide #13&gt;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Format?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Content organization?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Access / automation?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Plans vs. Cases?  Sets of cases called … ?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Review Gazelle Test Management guide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Review Steve Moore’s IPS testing docs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Review FHIR </a:t>
            </a:r>
            <a:r>
              <a:rPr lang="en-US" sz="2000" dirty="0" err="1">
                <a:solidFill>
                  <a:srgbClr val="FF0000"/>
                </a:solidFill>
              </a:rPr>
              <a:t>TestScript</a:t>
            </a:r>
            <a:r>
              <a:rPr lang="en-US" sz="2000" dirty="0">
                <a:solidFill>
                  <a:srgbClr val="FF0000"/>
                </a:solidFill>
              </a:rPr>
              <a:t> … ???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Automation platforms … best guess of format today?</a:t>
            </a:r>
          </a:p>
        </p:txBody>
      </p:sp>
    </p:spTree>
    <p:extLst>
      <p:ext uri="{BB962C8B-B14F-4D97-AF65-F5344CB8AC3E}">
        <p14:creationId xmlns:p14="http://schemas.microsoft.com/office/powerpoint/2010/main" val="12016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052427"/>
            <a:ext cx="11923773" cy="1738975"/>
          </a:xfrm>
        </p:spPr>
        <p:txBody>
          <a:bodyPr>
            <a:normAutofit/>
          </a:bodyPr>
          <a:lstStyle/>
          <a:p>
            <a:r>
              <a:rPr lang="en-US" sz="4000" dirty="0"/>
              <a:t>Gemini SES+MDI </a:t>
            </a:r>
            <a:br>
              <a:rPr lang="en-US" sz="4000" dirty="0"/>
            </a:br>
            <a:r>
              <a:rPr lang="en-US" sz="4000" dirty="0"/>
              <a:t>From Use Cases to Test Reports</a:t>
            </a:r>
            <a:br>
              <a:rPr lang="en-US" sz="4000" dirty="0"/>
            </a:br>
            <a:r>
              <a:rPr lang="en-US" sz="4000" dirty="0"/>
              <a:t>2022 RI+MC+RR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2E69D-70F9-49AE-A92E-4E9896FD6F87}"/>
              </a:ext>
            </a:extLst>
          </p:cNvPr>
          <p:cNvSpPr txBox="1">
            <a:spLocks/>
          </p:cNvSpPr>
          <p:nvPr/>
        </p:nvSpPr>
        <p:spPr>
          <a:xfrm>
            <a:off x="1515980" y="3920032"/>
            <a:ext cx="1067602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Landscape Outlook for SDPi Specification &amp; Testing in 2022</a:t>
            </a:r>
            <a:endParaRPr lang="en-US" i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EE37E-38E3-4C05-A160-D2C7BF8D6C36}"/>
              </a:ext>
            </a:extLst>
          </p:cNvPr>
          <p:cNvSpPr txBox="1">
            <a:spLocks/>
          </p:cNvSpPr>
          <p:nvPr/>
        </p:nvSpPr>
        <p:spPr>
          <a:xfrm>
            <a:off x="1515969" y="4563254"/>
            <a:ext cx="10676021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SDPi 1.0 – RI+MC – Basic Support 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FAD1271F-310D-4A89-A0B2-9E734837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E0086-66B9-4C5E-A729-57963A55388C}"/>
              </a:ext>
            </a:extLst>
          </p:cNvPr>
          <p:cNvSpPr txBox="1">
            <a:spLocks/>
          </p:cNvSpPr>
          <p:nvPr/>
        </p:nvSpPr>
        <p:spPr>
          <a:xfrm>
            <a:off x="1515980" y="5849698"/>
            <a:ext cx="1067602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Possibilities but not Probabilities but .. </a:t>
            </a:r>
            <a:r>
              <a:rPr lang="en-US" i="1" dirty="0"/>
              <a:t>Opportunities?!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9C112C-BEA1-4472-8EF1-C58A260F561F}"/>
              </a:ext>
            </a:extLst>
          </p:cNvPr>
          <p:cNvSpPr txBox="1">
            <a:spLocks/>
          </p:cNvSpPr>
          <p:nvPr/>
        </p:nvSpPr>
        <p:spPr>
          <a:xfrm>
            <a:off x="1515975" y="5206476"/>
            <a:ext cx="10676025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SDPi 1.0 – Testing &amp; CA &amp; Tooling – Basic Support 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9D66E9-E4B2-45EC-A177-2A4311455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25" y="106706"/>
            <a:ext cx="4865513" cy="28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Gazelle support today?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379D9-E757-417E-BC46-095CA0801309}"/>
              </a:ext>
            </a:extLst>
          </p:cNvPr>
          <p:cNvSpPr txBox="1"/>
          <p:nvPr/>
        </p:nvSpPr>
        <p:spPr>
          <a:xfrm>
            <a:off x="4464020" y="3033464"/>
            <a:ext cx="6103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  <a:tabLst>
                <a:tab pos="1828800" algn="l"/>
              </a:tabLst>
            </a:pPr>
            <a:r>
              <a:rPr lang="en-US" b="1" dirty="0">
                <a:solidFill>
                  <a:srgbClr val="0070C0"/>
                </a:solidFill>
              </a:rPr>
              <a:t>Questions:</a:t>
            </a:r>
          </a:p>
          <a:p>
            <a:pPr lvl="2">
              <a:buFont typeface="Wingdings" panose="05000000000000000000" pitchFamily="2" charset="2"/>
              <a:buChar char="q"/>
              <a:tabLst>
                <a:tab pos="1828800" algn="l"/>
              </a:tabLst>
            </a:pPr>
            <a:r>
              <a:rPr lang="en-US" sz="1400" b="1" dirty="0">
                <a:solidFill>
                  <a:srgbClr val="0070C0"/>
                </a:solidFill>
              </a:rPr>
              <a:t>Test Plan Formalization?</a:t>
            </a:r>
          </a:p>
          <a:p>
            <a:pPr lvl="2">
              <a:buFont typeface="Wingdings" panose="05000000000000000000" pitchFamily="2" charset="2"/>
              <a:buChar char="q"/>
              <a:tabLst>
                <a:tab pos="1828800" algn="l"/>
              </a:tabLst>
            </a:pPr>
            <a:r>
              <a:rPr lang="en-US" sz="1400" b="1" dirty="0">
                <a:solidFill>
                  <a:srgbClr val="0070C0"/>
                </a:solidFill>
              </a:rPr>
              <a:t>Test Case Formalization?</a:t>
            </a:r>
          </a:p>
          <a:p>
            <a:pPr lvl="2">
              <a:buFont typeface="Wingdings" panose="05000000000000000000" pitchFamily="2" charset="2"/>
              <a:buChar char="q"/>
              <a:tabLst>
                <a:tab pos="1828800" algn="l"/>
              </a:tabLst>
            </a:pPr>
            <a:r>
              <a:rPr lang="en-US" sz="1400" b="1" dirty="0">
                <a:solidFill>
                  <a:srgbClr val="0070C0"/>
                </a:solidFill>
              </a:rPr>
              <a:t>Language for Gazelle API 1.0?  (Catalyst Study Provided?)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BF13A-FD99-4160-9FDB-97C5181A3E61}"/>
              </a:ext>
            </a:extLst>
          </p:cNvPr>
          <p:cNvSpPr txBox="1"/>
          <p:nvPr/>
        </p:nvSpPr>
        <p:spPr>
          <a:xfrm>
            <a:off x="1004157" y="5640069"/>
            <a:ext cx="7724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https://gazelle.ihe.net/gazelle-documentation/Test-Management/user.html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97DAD-BDEB-4AB1-867E-CC4057120785}"/>
              </a:ext>
            </a:extLst>
          </p:cNvPr>
          <p:cNvSpPr txBox="1"/>
          <p:nvPr/>
        </p:nvSpPr>
        <p:spPr>
          <a:xfrm>
            <a:off x="1004157" y="5215254"/>
            <a:ext cx="927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Gazelle Master Model (GMM):  </a:t>
            </a:r>
            <a:r>
              <a:rPr lang="en-US" dirty="0">
                <a:hlinkClick r:id="rId3"/>
              </a:rPr>
              <a:t>Overview (ihe.net)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0088D-550B-4BB2-991A-A9A72E386012}"/>
              </a:ext>
            </a:extLst>
          </p:cNvPr>
          <p:cNvSpPr txBox="1"/>
          <p:nvPr/>
        </p:nvSpPr>
        <p:spPr>
          <a:xfrm>
            <a:off x="1049036" y="4818180"/>
            <a:ext cx="798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https://gazelle.ihe.net/gazelle-documentation/Assertion-Manager/user.html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747A-8998-45DB-83C2-4D9F54C45EA3}"/>
              </a:ext>
            </a:extLst>
          </p:cNvPr>
          <p:cNvSpPr txBox="1"/>
          <p:nvPr/>
        </p:nvSpPr>
        <p:spPr>
          <a:xfrm>
            <a:off x="1049036" y="4367827"/>
            <a:ext cx="810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https://gazelle.ihe.net/gazelle-documentation/Gazelle-Master-Model/user.html</a:t>
            </a: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521F62-CE5E-462E-8E0A-167CA023E56E}"/>
              </a:ext>
            </a:extLst>
          </p:cNvPr>
          <p:cNvGrpSpPr/>
          <p:nvPr/>
        </p:nvGrpSpPr>
        <p:grpSpPr>
          <a:xfrm>
            <a:off x="699875" y="1149180"/>
            <a:ext cx="2673311" cy="2581247"/>
            <a:chOff x="6710453" y="2779957"/>
            <a:chExt cx="2673311" cy="25812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0B05B2-3BB5-4D2D-A6D8-8454F916B271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2BFDA39-4203-4B99-950C-9033F1B51054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13B74B-38B8-42CB-B91F-E51B9A7DB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464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125DD-76DA-4E37-8642-E10617E498A8}"/>
              </a:ext>
            </a:extLst>
          </p:cNvPr>
          <p:cNvGrpSpPr/>
          <p:nvPr/>
        </p:nvGrpSpPr>
        <p:grpSpPr>
          <a:xfrm>
            <a:off x="699875" y="1149180"/>
            <a:ext cx="2673311" cy="2581247"/>
            <a:chOff x="6710453" y="2779957"/>
            <a:chExt cx="2673311" cy="25812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75753F-20C5-4816-B8CF-4BCCE588B908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A89E2D2-C80A-42DE-B6E0-E663B34FFE87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831AA9-2929-4585-B4E0-4F2BBA294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0254E4-3C2B-474D-8509-B1D8E78AD5F1}"/>
              </a:ext>
            </a:extLst>
          </p:cNvPr>
          <p:cNvSpPr txBox="1"/>
          <p:nvPr/>
        </p:nvSpPr>
        <p:spPr>
          <a:xfrm>
            <a:off x="4069942" y="955751"/>
            <a:ext cx="8122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Gazelle Master Model (GMM) 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GMM content leveraged by all instances of the test management tool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All profile &amp; test information entered manually via GMM 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140B0-B9A8-4045-A70B-A10117944F18}"/>
              </a:ext>
            </a:extLst>
          </p:cNvPr>
          <p:cNvSpPr txBox="1"/>
          <p:nvPr/>
        </p:nvSpPr>
        <p:spPr>
          <a:xfrm>
            <a:off x="206943" y="6476067"/>
            <a:ext cx="48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2"/>
              </a:rPr>
              <a:t>GMM User’s Guide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7C337-4B9E-47CD-B59D-554B6C6A4705}"/>
              </a:ext>
            </a:extLst>
          </p:cNvPr>
          <p:cNvSpPr txBox="1"/>
          <p:nvPr/>
        </p:nvSpPr>
        <p:spPr>
          <a:xfrm>
            <a:off x="7683563" y="2188899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49F93D-D7E9-4B5C-8B8A-403657E74A44}"/>
              </a:ext>
            </a:extLst>
          </p:cNvPr>
          <p:cNvSpPr txBox="1"/>
          <p:nvPr/>
        </p:nvSpPr>
        <p:spPr>
          <a:xfrm>
            <a:off x="6155293" y="308517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2E8ABE-C520-47BC-9875-5B5EF66076AC}"/>
              </a:ext>
            </a:extLst>
          </p:cNvPr>
          <p:cNvSpPr txBox="1"/>
          <p:nvPr/>
        </p:nvSpPr>
        <p:spPr>
          <a:xfrm>
            <a:off x="9418414" y="308517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29A1ED-765E-4AEA-B934-58D1F8F82568}"/>
              </a:ext>
            </a:extLst>
          </p:cNvPr>
          <p:cNvSpPr txBox="1"/>
          <p:nvPr/>
        </p:nvSpPr>
        <p:spPr>
          <a:xfrm>
            <a:off x="8090679" y="2969732"/>
            <a:ext cx="13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8C9B1D-7157-40B1-8BC5-1C67A010AAE9}"/>
              </a:ext>
            </a:extLst>
          </p:cNvPr>
          <p:cNvCxnSpPr>
            <a:cxnSpLocks/>
          </p:cNvCxnSpPr>
          <p:nvPr/>
        </p:nvCxnSpPr>
        <p:spPr>
          <a:xfrm flipH="1">
            <a:off x="8090680" y="3252636"/>
            <a:ext cx="1327734" cy="1049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4CDA86-0741-492D-A2CD-C5A2EF740DE9}"/>
              </a:ext>
            </a:extLst>
          </p:cNvPr>
          <p:cNvCxnSpPr>
            <a:cxnSpLocks/>
          </p:cNvCxnSpPr>
          <p:nvPr/>
        </p:nvCxnSpPr>
        <p:spPr>
          <a:xfrm flipV="1">
            <a:off x="7751053" y="2603804"/>
            <a:ext cx="439796" cy="42335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A7876B-7233-4A8E-82C8-E0FEE9F7BD01}"/>
              </a:ext>
            </a:extLst>
          </p:cNvPr>
          <p:cNvSpPr txBox="1"/>
          <p:nvPr/>
        </p:nvSpPr>
        <p:spPr>
          <a:xfrm>
            <a:off x="7398763" y="279361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2..*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59330E-87DD-490D-A780-C21316B4384A}"/>
              </a:ext>
            </a:extLst>
          </p:cNvPr>
          <p:cNvCxnSpPr>
            <a:cxnSpLocks/>
          </p:cNvCxnSpPr>
          <p:nvPr/>
        </p:nvCxnSpPr>
        <p:spPr>
          <a:xfrm flipH="1" flipV="1">
            <a:off x="9493624" y="2638758"/>
            <a:ext cx="252947" cy="330974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10A9A9-7132-45E8-9883-A9C409430790}"/>
              </a:ext>
            </a:extLst>
          </p:cNvPr>
          <p:cNvSpPr txBox="1"/>
          <p:nvPr/>
        </p:nvSpPr>
        <p:spPr>
          <a:xfrm>
            <a:off x="9781133" y="275146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AD07CD-3FAF-4F24-B2EB-9BB121D5FDC6}"/>
              </a:ext>
            </a:extLst>
          </p:cNvPr>
          <p:cNvSpPr txBox="1"/>
          <p:nvPr/>
        </p:nvSpPr>
        <p:spPr>
          <a:xfrm>
            <a:off x="8090678" y="325263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223EF-65A4-4A78-ADD5-7C821D82FA2A}"/>
              </a:ext>
            </a:extLst>
          </p:cNvPr>
          <p:cNvSpPr txBox="1"/>
          <p:nvPr/>
        </p:nvSpPr>
        <p:spPr>
          <a:xfrm>
            <a:off x="9023583" y="3242733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655031" y="468641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170065" y="393639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170065" y="442866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170065" y="4907794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170065" y="538692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105451" y="4121056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105451" y="4613326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105451" y="4871077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105451" y="4871077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5AB325F-25DF-455C-BB9A-D2B24ED1708E}"/>
              </a:ext>
            </a:extLst>
          </p:cNvPr>
          <p:cNvCxnSpPr>
            <a:cxnSpLocks/>
            <a:stCxn id="18" idx="3"/>
            <a:endCxn id="38" idx="3"/>
          </p:cNvCxnSpPr>
          <p:nvPr/>
        </p:nvCxnSpPr>
        <p:spPr>
          <a:xfrm>
            <a:off x="9618949" y="2373565"/>
            <a:ext cx="1971468" cy="2497512"/>
          </a:xfrm>
          <a:prstGeom prst="bentConnector3">
            <a:avLst>
              <a:gd name="adj1" fmla="val 111595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352DCB6-26E5-4988-B39B-8ABD9154C3C9}"/>
              </a:ext>
            </a:extLst>
          </p:cNvPr>
          <p:cNvSpPr txBox="1"/>
          <p:nvPr/>
        </p:nvSpPr>
        <p:spPr>
          <a:xfrm>
            <a:off x="11615736" y="488471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032713" y="436502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053422" y="385099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023581" y="482702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023582" y="532624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053422" y="5600005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170065" y="5092460"/>
            <a:ext cx="12700" cy="479134"/>
          </a:xfrm>
          <a:prstGeom prst="bentConnector3">
            <a:avLst>
              <a:gd name="adj1" fmla="val 231044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805341" y="5055743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C057F0-305B-48C3-A716-220ED186F5B1}"/>
              </a:ext>
            </a:extLst>
          </p:cNvPr>
          <p:cNvSpPr/>
          <p:nvPr/>
        </p:nvSpPr>
        <p:spPr>
          <a:xfrm>
            <a:off x="9374075" y="4556641"/>
            <a:ext cx="2669602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47FE29E-C96C-4AB7-8EAF-0D6F83D6650F}"/>
              </a:ext>
            </a:extLst>
          </p:cNvPr>
          <p:cNvSpPr txBox="1"/>
          <p:nvPr/>
        </p:nvSpPr>
        <p:spPr>
          <a:xfrm>
            <a:off x="361077" y="4326437"/>
            <a:ext cx="63055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Gazelle Test Definitions 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Consists of four components (detail on following slides)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GMM Test elements must be mapped from </a:t>
            </a:r>
            <a:endParaRPr lang="en-US" b="1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Test automation mostly external to Gazelle TM/GMM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Note:  </a:t>
            </a:r>
            <a:r>
              <a:rPr lang="en-US" i="1" dirty="0">
                <a:solidFill>
                  <a:srgbClr val="0070C0"/>
                </a:solidFill>
              </a:rPr>
              <a:t>Actors &amp; Transactions are Profile independent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Question:  “link” cardinality 2..2 or 1..* or … </a:t>
            </a:r>
            <a:r>
              <a:rPr lang="en-US" i="1" dirty="0">
                <a:solidFill>
                  <a:srgbClr val="FF0000"/>
                </a:solidFill>
              </a:rPr>
              <a:t>???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Question:  “links” are also “initiator” &amp; “consumer”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15E16CC-7BDB-4AA4-A92C-3DFE0DC7FF91}"/>
              </a:ext>
            </a:extLst>
          </p:cNvPr>
          <p:cNvCxnSpPr>
            <a:cxnSpLocks/>
          </p:cNvCxnSpPr>
          <p:nvPr/>
        </p:nvCxnSpPr>
        <p:spPr>
          <a:xfrm rot="10800000">
            <a:off x="2353950" y="3609473"/>
            <a:ext cx="3020073" cy="1552237"/>
          </a:xfrm>
          <a:prstGeom prst="bentConnector3">
            <a:avLst>
              <a:gd name="adj1" fmla="val -402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600D5CC-FEF5-414C-B639-5786422449D6}"/>
              </a:ext>
            </a:extLst>
          </p:cNvPr>
          <p:cNvSpPr txBox="1"/>
          <p:nvPr/>
        </p:nvSpPr>
        <p:spPr>
          <a:xfrm>
            <a:off x="9491523" y="252724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E1040-10C2-44FD-9FF3-410F5E476F7A}"/>
              </a:ext>
            </a:extLst>
          </p:cNvPr>
          <p:cNvSpPr txBox="1"/>
          <p:nvPr/>
        </p:nvSpPr>
        <p:spPr>
          <a:xfrm>
            <a:off x="8108341" y="255468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33913C-8A33-43F3-8AF1-295B5764BB92}"/>
              </a:ext>
            </a:extLst>
          </p:cNvPr>
          <p:cNvSpPr txBox="1"/>
          <p:nvPr/>
        </p:nvSpPr>
        <p:spPr>
          <a:xfrm>
            <a:off x="3863986" y="238009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AIPO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F2354A3-C86A-4937-AD62-0DFF102B458C}"/>
              </a:ext>
            </a:extLst>
          </p:cNvPr>
          <p:cNvCxnSpPr>
            <a:cxnSpLocks/>
            <a:stCxn id="18" idx="1"/>
            <a:endCxn id="46" idx="3"/>
          </p:cNvCxnSpPr>
          <p:nvPr/>
        </p:nvCxnSpPr>
        <p:spPr>
          <a:xfrm rot="10800000" flipV="1">
            <a:off x="5799373" y="2373564"/>
            <a:ext cx="1884191" cy="191199"/>
          </a:xfrm>
          <a:prstGeom prst="bentConnector3">
            <a:avLst>
              <a:gd name="adj1" fmla="val 30052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9141712-C769-44B8-9D91-32479341F828}"/>
              </a:ext>
            </a:extLst>
          </p:cNvPr>
          <p:cNvCxnSpPr>
            <a:cxnSpLocks/>
            <a:stCxn id="24" idx="0"/>
            <a:endCxn id="46" idx="3"/>
          </p:cNvCxnSpPr>
          <p:nvPr/>
        </p:nvCxnSpPr>
        <p:spPr>
          <a:xfrm rot="16200000" flipV="1">
            <a:off x="6200976" y="2163161"/>
            <a:ext cx="520407" cy="132361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3B0313-5301-4E2E-8C04-10683EE16376}"/>
              </a:ext>
            </a:extLst>
          </p:cNvPr>
          <p:cNvSpPr txBox="1"/>
          <p:nvPr/>
        </p:nvSpPr>
        <p:spPr>
          <a:xfrm>
            <a:off x="7235496" y="211345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718C5C-ABB8-492A-AFD6-A787EA7DB2D8}"/>
              </a:ext>
            </a:extLst>
          </p:cNvPr>
          <p:cNvSpPr txBox="1"/>
          <p:nvPr/>
        </p:nvSpPr>
        <p:spPr>
          <a:xfrm>
            <a:off x="6717024" y="284573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3351F95-FC37-4B20-9783-5A50FE2DDE5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67264" y="3187720"/>
            <a:ext cx="2210950" cy="1326145"/>
          </a:xfrm>
          <a:prstGeom prst="bentConnector3">
            <a:avLst>
              <a:gd name="adj1" fmla="val 64506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370304-862D-4F9A-9378-1C81A33A6B81}"/>
              </a:ext>
            </a:extLst>
          </p:cNvPr>
          <p:cNvCxnSpPr>
            <a:cxnSpLocks/>
          </p:cNvCxnSpPr>
          <p:nvPr/>
        </p:nvCxnSpPr>
        <p:spPr>
          <a:xfrm>
            <a:off x="6835812" y="4965523"/>
            <a:ext cx="2871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BBC3C1A-5B2D-4314-BE3C-CEBD3B907C77}"/>
              </a:ext>
            </a:extLst>
          </p:cNvPr>
          <p:cNvSpPr txBox="1"/>
          <p:nvPr/>
        </p:nvSpPr>
        <p:spPr>
          <a:xfrm>
            <a:off x="3786121" y="2728293"/>
            <a:ext cx="160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Actor / Integration Profile / Profile Option “Tuple”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00E5A4-9B3B-4DA6-A893-759692F9EAB0}"/>
              </a:ext>
            </a:extLst>
          </p:cNvPr>
          <p:cNvSpPr txBox="1"/>
          <p:nvPr/>
        </p:nvSpPr>
        <p:spPr>
          <a:xfrm>
            <a:off x="5466674" y="284573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3051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 animBg="1"/>
      <p:bldP spid="26" grpId="0"/>
      <p:bldP spid="31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62" grpId="0"/>
      <p:bldP spid="70" grpId="0"/>
      <p:bldP spid="71" grpId="0"/>
      <p:bldP spid="72" grpId="0"/>
      <p:bldP spid="74" grpId="0"/>
      <p:bldP spid="82" grpId="0"/>
      <p:bldP spid="88" grpId="0"/>
      <p:bldP spid="89" grpId="0" animBg="1"/>
      <p:bldP spid="94" grpId="0"/>
      <p:bldP spid="44" grpId="0"/>
      <p:bldP spid="45" grpId="0"/>
      <p:bldP spid="46" grpId="0" animBg="1"/>
      <p:bldP spid="57" grpId="0"/>
      <p:bldP spid="58" grpId="0"/>
      <p:bldP spid="80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140B0-B9A8-4045-A70B-A10117944F18}"/>
              </a:ext>
            </a:extLst>
          </p:cNvPr>
          <p:cNvSpPr txBox="1"/>
          <p:nvPr/>
        </p:nvSpPr>
        <p:spPr>
          <a:xfrm>
            <a:off x="206943" y="6476067"/>
            <a:ext cx="48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2"/>
              </a:rPr>
              <a:t>GMM User’s Guide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952352" y="198459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467386" y="123457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467386" y="172684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467386" y="2205975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467386" y="2685109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402772" y="1419237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402772" y="1911507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402772" y="2169258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402772" y="2169258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330034" y="166320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350743" y="114918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320902" y="212520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320903" y="2624423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350743" y="2898186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467386" y="2390641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7080122" y="215324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AEF73D-46AC-4DD0-AFD9-2607A5A598EC}"/>
              </a:ext>
            </a:extLst>
          </p:cNvPr>
          <p:cNvSpPr/>
          <p:nvPr/>
        </p:nvSpPr>
        <p:spPr>
          <a:xfrm>
            <a:off x="7420307" y="1159968"/>
            <a:ext cx="2445768" cy="5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CFCB75A-21E6-4187-B5F0-4E6627B7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8" y="3515400"/>
            <a:ext cx="11492125" cy="278656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332FC73-5F71-4CEB-B259-964AE9A2217F}"/>
              </a:ext>
            </a:extLst>
          </p:cNvPr>
          <p:cNvGrpSpPr/>
          <p:nvPr/>
        </p:nvGrpSpPr>
        <p:grpSpPr>
          <a:xfrm>
            <a:off x="699876" y="1149181"/>
            <a:ext cx="2049224" cy="1776900"/>
            <a:chOff x="6710453" y="2779957"/>
            <a:chExt cx="2673311" cy="25812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51AC3B-6EDB-42E6-94FE-F54598187512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3AE6E96-6D70-485F-A8DF-707BF47A0FFF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6B23F1C-3E2C-4BF5-8039-24327B5A0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30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140B0-B9A8-4045-A70B-A10117944F18}"/>
              </a:ext>
            </a:extLst>
          </p:cNvPr>
          <p:cNvSpPr txBox="1"/>
          <p:nvPr/>
        </p:nvSpPr>
        <p:spPr>
          <a:xfrm>
            <a:off x="206943" y="6476067"/>
            <a:ext cx="48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2"/>
              </a:rPr>
              <a:t>GMM User’s Guide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806496" y="198152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321530" y="123150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321530" y="172377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321530" y="2202904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321530" y="268203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256916" y="1416166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256916" y="1908436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256916" y="2166187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256916" y="2166187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184178" y="1660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204887" y="114610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175046" y="2122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175047" y="262135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204887" y="2895115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321530" y="2387570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934266" y="215017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D2AC1A-6FE8-4AAC-99D9-43DC382D0E3D}"/>
              </a:ext>
            </a:extLst>
          </p:cNvPr>
          <p:cNvSpPr/>
          <p:nvPr/>
        </p:nvSpPr>
        <p:spPr>
          <a:xfrm>
            <a:off x="7243016" y="1661698"/>
            <a:ext cx="2389370" cy="483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DF2CE7-5FC4-45CA-9893-03C5ECC7C0D1}"/>
              </a:ext>
            </a:extLst>
          </p:cNvPr>
          <p:cNvGrpSpPr/>
          <p:nvPr/>
        </p:nvGrpSpPr>
        <p:grpSpPr>
          <a:xfrm>
            <a:off x="699876" y="1149181"/>
            <a:ext cx="2049224" cy="1776900"/>
            <a:chOff x="6710453" y="2779957"/>
            <a:chExt cx="2673311" cy="25812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BA78EC-F3C1-484A-8149-DE35A626728C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365A460-205C-4BC3-82BA-057C009C0CA0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B85AFCA-1183-49EF-97DA-1500FD8EE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492B54-6B38-40F9-B745-6E1BF301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458337"/>
            <a:ext cx="11353800" cy="25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840155" y="198152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355189" y="123150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355189" y="172377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355189" y="2202904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355189" y="268203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290575" y="1416166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290575" y="1908436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290575" y="2166187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290575" y="2166187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217837" y="1660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238546" y="114610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208705" y="2122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208706" y="262135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238546" y="2895115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355189" y="2387570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967925" y="215017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C6D1AD-2238-48AF-92A6-8217850BC85B}"/>
              </a:ext>
            </a:extLst>
          </p:cNvPr>
          <p:cNvSpPr/>
          <p:nvPr/>
        </p:nvSpPr>
        <p:spPr>
          <a:xfrm>
            <a:off x="6967925" y="2134936"/>
            <a:ext cx="2727961" cy="486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42B1A4-6615-49DC-9155-881B2C97C7E6}"/>
              </a:ext>
            </a:extLst>
          </p:cNvPr>
          <p:cNvGrpSpPr/>
          <p:nvPr/>
        </p:nvGrpSpPr>
        <p:grpSpPr>
          <a:xfrm>
            <a:off x="699876" y="1149181"/>
            <a:ext cx="2049224" cy="1776900"/>
            <a:chOff x="6710453" y="2779957"/>
            <a:chExt cx="2673311" cy="25812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D2E8E8-1EFA-4AFF-ACD0-4DDDD603660E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387A0C7-104A-4DB2-9B57-546089F2F880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9C8AC5-4A08-44E6-8208-7195648FB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CAEB05-FC9E-4D98-A1C4-0B5C592E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" y="5401400"/>
            <a:ext cx="11287279" cy="10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E1A90-37F7-4679-8505-4079B05EA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6" y="4659540"/>
            <a:ext cx="11460979" cy="58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DA50B-93D1-442D-BBC0-02E488CB8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" y="3261281"/>
            <a:ext cx="10912962" cy="12947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CC5D41-290F-419F-9AB8-337CC97E12ED}"/>
              </a:ext>
            </a:extLst>
          </p:cNvPr>
          <p:cNvCxnSpPr/>
          <p:nvPr/>
        </p:nvCxnSpPr>
        <p:spPr>
          <a:xfrm>
            <a:off x="5172250" y="4128825"/>
            <a:ext cx="31639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7DBC99-5D35-4415-8BCB-01350D8B56AA}"/>
              </a:ext>
            </a:extLst>
          </p:cNvPr>
          <p:cNvSpPr txBox="1"/>
          <p:nvPr/>
        </p:nvSpPr>
        <p:spPr>
          <a:xfrm>
            <a:off x="3953675" y="123632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AIPO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F2F775E-AE60-44E0-B7C0-255B228CBFAB}"/>
              </a:ext>
            </a:extLst>
          </p:cNvPr>
          <p:cNvCxnSpPr>
            <a:cxnSpLocks/>
            <a:endCxn id="29" idx="3"/>
          </p:cNvCxnSpPr>
          <p:nvPr/>
        </p:nvCxnSpPr>
        <p:spPr>
          <a:xfrm rot="10800000">
            <a:off x="5889061" y="1420988"/>
            <a:ext cx="1448988" cy="10641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AED7C0-E65E-415D-89F1-A3140259B8B5}"/>
              </a:ext>
            </a:extLst>
          </p:cNvPr>
          <p:cNvSpPr txBox="1"/>
          <p:nvPr/>
        </p:nvSpPr>
        <p:spPr>
          <a:xfrm>
            <a:off x="3946470" y="1636300"/>
            <a:ext cx="160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Actor / Integration Profile / Profile Option “Profile”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51E1F0-F723-4817-A4A0-DFBF21BF5721}"/>
              </a:ext>
            </a:extLst>
          </p:cNvPr>
          <p:cNvSpPr txBox="1"/>
          <p:nvPr/>
        </p:nvSpPr>
        <p:spPr>
          <a:xfrm>
            <a:off x="6192701" y="1407941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64261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9" grpId="0" animBg="1"/>
      <p:bldP spid="35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840155" y="1981521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355189" y="123150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355189" y="172377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355189" y="2202904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355189" y="268203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290575" y="1416166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290575" y="1908436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290575" y="2166187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290575" y="2166187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217837" y="1660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238546" y="1146109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208705" y="212213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208706" y="262135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238546" y="2895115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355189" y="2387570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967925" y="215017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C6D1AD-2238-48AF-92A6-8217850BC85B}"/>
              </a:ext>
            </a:extLst>
          </p:cNvPr>
          <p:cNvSpPr/>
          <p:nvPr/>
        </p:nvSpPr>
        <p:spPr>
          <a:xfrm>
            <a:off x="6967925" y="2134936"/>
            <a:ext cx="2727961" cy="486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42B1A4-6615-49DC-9155-881B2C97C7E6}"/>
              </a:ext>
            </a:extLst>
          </p:cNvPr>
          <p:cNvGrpSpPr/>
          <p:nvPr/>
        </p:nvGrpSpPr>
        <p:grpSpPr>
          <a:xfrm>
            <a:off x="699876" y="1149181"/>
            <a:ext cx="2049224" cy="1776900"/>
            <a:chOff x="6710453" y="2779957"/>
            <a:chExt cx="2673311" cy="25812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D2E8E8-1EFA-4AFF-ACD0-4DDDD603660E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387A0C7-104A-4DB2-9B57-546089F2F880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E9C8AC5-4A08-44E6-8208-7195648FB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3DA50B-93D1-442D-BBC0-02E488CB8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7"/>
          <a:stretch/>
        </p:blipFill>
        <p:spPr>
          <a:xfrm>
            <a:off x="699876" y="3629048"/>
            <a:ext cx="10912962" cy="53347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409A8D3-ACC2-40EF-842D-8EACDF9CC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6" y="4275569"/>
            <a:ext cx="11135500" cy="18727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532A79-BF2D-4180-AAD1-F72E67CF6110}"/>
              </a:ext>
            </a:extLst>
          </p:cNvPr>
          <p:cNvCxnSpPr/>
          <p:nvPr/>
        </p:nvCxnSpPr>
        <p:spPr>
          <a:xfrm>
            <a:off x="314150" y="5918355"/>
            <a:ext cx="7652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0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525BE-90FD-476F-9EF6-F5041FE58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5" y="3193521"/>
            <a:ext cx="10597389" cy="3129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125DD-76DA-4E37-8642-E10617E498A8}"/>
              </a:ext>
            </a:extLst>
          </p:cNvPr>
          <p:cNvGrpSpPr/>
          <p:nvPr/>
        </p:nvGrpSpPr>
        <p:grpSpPr>
          <a:xfrm>
            <a:off x="699876" y="1149181"/>
            <a:ext cx="2049224" cy="1776900"/>
            <a:chOff x="6710453" y="2779957"/>
            <a:chExt cx="2673311" cy="25812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75753F-20C5-4816-B8CF-4BCCE588B908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A89E2D2-C80A-42DE-B6E0-E663B34FFE87}"/>
                </a:ext>
              </a:extLst>
            </p:cNvPr>
            <p:cNvSpPr/>
            <p:nvPr/>
          </p:nvSpPr>
          <p:spPr>
            <a:xfrm>
              <a:off x="6955071" y="2779957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831AA9-2929-4585-B4E0-4F2BBA294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510" y="3657600"/>
              <a:ext cx="430993" cy="599730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8140B0-B9A8-4045-A70B-A10117944F18}"/>
              </a:ext>
            </a:extLst>
          </p:cNvPr>
          <p:cNvSpPr txBox="1"/>
          <p:nvPr/>
        </p:nvSpPr>
        <p:spPr>
          <a:xfrm>
            <a:off x="472415" y="6406018"/>
            <a:ext cx="48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3"/>
              </a:rPr>
              <a:t>GMM User’s Guide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745328" y="2161469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260362" y="141144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260362" y="190371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260362" y="238285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260362" y="2861986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195748" y="1596114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195748" y="2088384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195748" y="2346135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195748" y="2346135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123010" y="184008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143719" y="132605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113878" y="230208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113879" y="280130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143719" y="3075063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260362" y="2567518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873098" y="233011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44860B-13BA-415B-8A1F-D974FC2CB94D}"/>
              </a:ext>
            </a:extLst>
          </p:cNvPr>
          <p:cNvSpPr/>
          <p:nvPr/>
        </p:nvSpPr>
        <p:spPr>
          <a:xfrm>
            <a:off x="6873098" y="2804918"/>
            <a:ext cx="3119410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2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Gazelle Integration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C347-3803-4A78-A1EF-933E924F040D}"/>
              </a:ext>
            </a:extLst>
          </p:cNvPr>
          <p:cNvSpPr txBox="1"/>
          <p:nvPr/>
        </p:nvSpPr>
        <p:spPr>
          <a:xfrm>
            <a:off x="9745328" y="2161469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Definition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06ED18-B14E-4FF3-A4BA-FCD2F6F872B7}"/>
              </a:ext>
            </a:extLst>
          </p:cNvPr>
          <p:cNvSpPr txBox="1"/>
          <p:nvPr/>
        </p:nvSpPr>
        <p:spPr>
          <a:xfrm>
            <a:off x="7260362" y="141144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C8614-88A3-48E2-9D55-3EB34F5D394C}"/>
              </a:ext>
            </a:extLst>
          </p:cNvPr>
          <p:cNvSpPr txBox="1"/>
          <p:nvPr/>
        </p:nvSpPr>
        <p:spPr>
          <a:xfrm>
            <a:off x="7260362" y="190371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Description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981F0B-D1D7-417C-AC3A-24CA6618C7D8}"/>
              </a:ext>
            </a:extLst>
          </p:cNvPr>
          <p:cNvSpPr txBox="1"/>
          <p:nvPr/>
        </p:nvSpPr>
        <p:spPr>
          <a:xfrm>
            <a:off x="7260362" y="238285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Roles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558D74-8EE6-4F4F-9D44-744CDE46D2CD}"/>
              </a:ext>
            </a:extLst>
          </p:cNvPr>
          <p:cNvSpPr txBox="1"/>
          <p:nvPr/>
        </p:nvSpPr>
        <p:spPr>
          <a:xfrm>
            <a:off x="7260362" y="2861986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C9AB7247-E74C-4157-8037-64F02565EEF9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9195748" y="1596114"/>
            <a:ext cx="549580" cy="75002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6F5A838-74C7-4647-9A86-CE6370A44825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9195748" y="2088384"/>
            <a:ext cx="549580" cy="257751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FEDE1B3-A0B7-494A-B79C-CB7B22394D0E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 flipV="1">
            <a:off x="9195748" y="2346135"/>
            <a:ext cx="549580" cy="221383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EDF0516-F4E8-4B6E-88C0-72B82FE7C1C4}"/>
              </a:ext>
            </a:extLst>
          </p:cNvPr>
          <p:cNvCxnSpPr>
            <a:cxnSpLocks/>
            <a:stCxn id="42" idx="3"/>
            <a:endCxn id="38" idx="1"/>
          </p:cNvCxnSpPr>
          <p:nvPr/>
        </p:nvCxnSpPr>
        <p:spPr>
          <a:xfrm flipV="1">
            <a:off x="9195748" y="2346135"/>
            <a:ext cx="549580" cy="700517"/>
          </a:xfrm>
          <a:prstGeom prst="bentConnector3">
            <a:avLst>
              <a:gd name="adj1" fmla="val 628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FBE4282-E421-46B3-8FE7-D1CF46494CCE}"/>
              </a:ext>
            </a:extLst>
          </p:cNvPr>
          <p:cNvSpPr txBox="1"/>
          <p:nvPr/>
        </p:nvSpPr>
        <p:spPr>
          <a:xfrm>
            <a:off x="9123010" y="184008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D0F248-8AA5-4779-A363-0C52F864DEAE}"/>
              </a:ext>
            </a:extLst>
          </p:cNvPr>
          <p:cNvSpPr txBox="1"/>
          <p:nvPr/>
        </p:nvSpPr>
        <p:spPr>
          <a:xfrm>
            <a:off x="9143719" y="132605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90FF5B-2CE3-4644-8E8B-1C0260509830}"/>
              </a:ext>
            </a:extLst>
          </p:cNvPr>
          <p:cNvSpPr txBox="1"/>
          <p:nvPr/>
        </p:nvSpPr>
        <p:spPr>
          <a:xfrm>
            <a:off x="9113878" y="230208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9505A-DCE5-4C1E-98E6-B5359E311A10}"/>
              </a:ext>
            </a:extLst>
          </p:cNvPr>
          <p:cNvSpPr txBox="1"/>
          <p:nvPr/>
        </p:nvSpPr>
        <p:spPr>
          <a:xfrm>
            <a:off x="9113879" y="280130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34072-40F8-42AE-9871-83C1E04DC893}"/>
              </a:ext>
            </a:extLst>
          </p:cNvPr>
          <p:cNvSpPr txBox="1"/>
          <p:nvPr/>
        </p:nvSpPr>
        <p:spPr>
          <a:xfrm>
            <a:off x="9143719" y="3075063"/>
            <a:ext cx="84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{ordered}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FA6456D-5BE7-4A83-8284-5A60898A7CC8}"/>
              </a:ext>
            </a:extLst>
          </p:cNvPr>
          <p:cNvCxnSpPr>
            <a:cxnSpLocks/>
            <a:stCxn id="41" idx="1"/>
            <a:endCxn id="42" idx="1"/>
          </p:cNvCxnSpPr>
          <p:nvPr/>
        </p:nvCxnSpPr>
        <p:spPr>
          <a:xfrm rot="10800000" flipV="1">
            <a:off x="7260362" y="2567518"/>
            <a:ext cx="12700" cy="479134"/>
          </a:xfrm>
          <a:prstGeom prst="bentConnector3">
            <a:avLst>
              <a:gd name="adj1" fmla="val 2125157"/>
            </a:avLst>
          </a:prstGeom>
          <a:ln w="12700">
            <a:solidFill>
              <a:schemeClr val="tx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AAACCD5-2101-49B9-8943-529FAB4BFD23}"/>
              </a:ext>
            </a:extLst>
          </p:cNvPr>
          <p:cNvSpPr txBox="1"/>
          <p:nvPr/>
        </p:nvSpPr>
        <p:spPr>
          <a:xfrm>
            <a:off x="6873098" y="2330118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44860B-13BA-415B-8A1F-D974FC2CB94D}"/>
              </a:ext>
            </a:extLst>
          </p:cNvPr>
          <p:cNvSpPr/>
          <p:nvPr/>
        </p:nvSpPr>
        <p:spPr>
          <a:xfrm>
            <a:off x="6873098" y="2804918"/>
            <a:ext cx="3119410" cy="570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A915A8-FFB1-4AC1-8B01-C060D724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2" y="1393362"/>
            <a:ext cx="5703846" cy="52789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62CAD8-FE0F-4987-82FA-489AC07B1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22" y="4732530"/>
            <a:ext cx="6915968" cy="10204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78DBF5-114B-4BD3-8F48-D4FACCDC9751}"/>
              </a:ext>
            </a:extLst>
          </p:cNvPr>
          <p:cNvSpPr txBox="1"/>
          <p:nvPr/>
        </p:nvSpPr>
        <p:spPr>
          <a:xfrm>
            <a:off x="4357929" y="3496080"/>
            <a:ext cx="275018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“</a:t>
            </a:r>
            <a:r>
              <a:rPr lang="en-US" sz="2800" b="1" i="1" dirty="0">
                <a:solidFill>
                  <a:srgbClr val="FF0000"/>
                </a:solidFill>
              </a:rPr>
              <a:t>Assertions</a:t>
            </a:r>
            <a:r>
              <a:rPr lang="en-US" sz="2800" b="1" dirty="0">
                <a:solidFill>
                  <a:srgbClr val="FF0000"/>
                </a:solidFill>
              </a:rPr>
              <a:t>” in Test Steps?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F51D48-FDAD-4785-9293-598D20B37B66}"/>
              </a:ext>
            </a:extLst>
          </p:cNvPr>
          <p:cNvCxnSpPr>
            <a:cxnSpLocks/>
          </p:cNvCxnSpPr>
          <p:nvPr/>
        </p:nvCxnSpPr>
        <p:spPr>
          <a:xfrm flipH="1">
            <a:off x="4818832" y="4375656"/>
            <a:ext cx="302930" cy="1436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9307DB-EB28-405D-8FBE-7A8504502556}"/>
              </a:ext>
            </a:extLst>
          </p:cNvPr>
          <p:cNvCxnSpPr>
            <a:cxnSpLocks/>
          </p:cNvCxnSpPr>
          <p:nvPr/>
        </p:nvCxnSpPr>
        <p:spPr>
          <a:xfrm>
            <a:off x="6967391" y="4173703"/>
            <a:ext cx="4644928" cy="6451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3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Gazelle Assertion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254E4-3C2B-474D-8509-B1D8E78AD5F1}"/>
              </a:ext>
            </a:extLst>
          </p:cNvPr>
          <p:cNvSpPr txBox="1"/>
          <p:nvPr/>
        </p:nvSpPr>
        <p:spPr>
          <a:xfrm>
            <a:off x="235612" y="905590"/>
            <a:ext cx="867550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Gazelle Assertion Manager Tool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Primary use is in IHE Conformity Assessment projects (e.g., IHE CAS)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Leverages the OASIS TAML with some custom fields (see next slides)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Assertions can be uploaded to the Assertion Manager in a </a:t>
            </a:r>
            <a:r>
              <a:rPr lang="en-US" b="1" i="1" dirty="0">
                <a:solidFill>
                  <a:srgbClr val="0070C0"/>
                </a:solidFill>
              </a:rPr>
              <a:t>spreadsheet=&gt;XML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46311-7CD9-4977-8953-52739ABB9ADA}"/>
              </a:ext>
            </a:extLst>
          </p:cNvPr>
          <p:cNvSpPr txBox="1"/>
          <p:nvPr/>
        </p:nvSpPr>
        <p:spPr>
          <a:xfrm>
            <a:off x="235612" y="6497220"/>
            <a:ext cx="4824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Source</a:t>
            </a:r>
            <a:r>
              <a:rPr lang="en-US" sz="1600" dirty="0"/>
              <a:t>:  </a:t>
            </a:r>
            <a:r>
              <a:rPr lang="en-US" sz="1600" dirty="0">
                <a:hlinkClick r:id="rId2"/>
              </a:rPr>
              <a:t>SIA project instance</a:t>
            </a:r>
            <a:endParaRPr lang="en-US" sz="1600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9F9A4D-A72C-4FDB-AE63-F5FDF26C4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21" y="2249552"/>
            <a:ext cx="7765275" cy="4518077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655996-1A8E-4A99-A31C-A241A5E68778}"/>
              </a:ext>
            </a:extLst>
          </p:cNvPr>
          <p:cNvCxnSpPr>
            <a:cxnSpLocks/>
          </p:cNvCxnSpPr>
          <p:nvPr/>
        </p:nvCxnSpPr>
        <p:spPr>
          <a:xfrm>
            <a:off x="10316452" y="6311043"/>
            <a:ext cx="4207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70B5C3-2CED-4C90-871A-379E624CDDB9}"/>
              </a:ext>
            </a:extLst>
          </p:cNvPr>
          <p:cNvSpPr txBox="1"/>
          <p:nvPr/>
        </p:nvSpPr>
        <p:spPr>
          <a:xfrm>
            <a:off x="235612" y="3769926"/>
            <a:ext cx="32535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5938" lvl="1" indent="-285750">
              <a:buFont typeface="Wingdings" panose="05000000000000000000" pitchFamily="2" charset="2"/>
              <a:buChar char="v"/>
            </a:pPr>
            <a:r>
              <a:rPr lang="en-US" sz="2400" i="1" dirty="0">
                <a:solidFill>
                  <a:srgbClr val="0070C0"/>
                </a:solidFill>
              </a:rPr>
              <a:t>Assertions can also be pulled into the  GMM/TM tools using the Assertion Manager’s REST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620D5B-69E2-4C83-9F43-9747200381B7}"/>
              </a:ext>
            </a:extLst>
          </p:cNvPr>
          <p:cNvCxnSpPr>
            <a:cxnSpLocks/>
          </p:cNvCxnSpPr>
          <p:nvPr/>
        </p:nvCxnSpPr>
        <p:spPr>
          <a:xfrm flipH="1">
            <a:off x="5143013" y="3394274"/>
            <a:ext cx="380103" cy="224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7AE6A-7CE5-42C8-BCD0-E85B91058EB3}"/>
              </a:ext>
            </a:extLst>
          </p:cNvPr>
          <p:cNvCxnSpPr>
            <a:cxnSpLocks/>
          </p:cNvCxnSpPr>
          <p:nvPr/>
        </p:nvCxnSpPr>
        <p:spPr>
          <a:xfrm flipH="1">
            <a:off x="4891181" y="3230547"/>
            <a:ext cx="380103" cy="224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5C7FDF-5915-4CB6-A9DE-6EB43FDB4AB4}"/>
              </a:ext>
            </a:extLst>
          </p:cNvPr>
          <p:cNvCxnSpPr>
            <a:cxnSpLocks/>
          </p:cNvCxnSpPr>
          <p:nvPr/>
        </p:nvCxnSpPr>
        <p:spPr>
          <a:xfrm flipV="1">
            <a:off x="3814675" y="6177264"/>
            <a:ext cx="336336" cy="181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741AF7-2531-4EDE-BFD0-5269EEC11C37}"/>
              </a:ext>
            </a:extLst>
          </p:cNvPr>
          <p:cNvGrpSpPr/>
          <p:nvPr/>
        </p:nvGrpSpPr>
        <p:grpSpPr>
          <a:xfrm>
            <a:off x="489903" y="4392224"/>
            <a:ext cx="6338521" cy="1137936"/>
            <a:chOff x="489903" y="4392224"/>
            <a:chExt cx="6338521" cy="113793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F9D1A4-19D4-432D-AB51-57BA937AFB76}"/>
                </a:ext>
              </a:extLst>
            </p:cNvPr>
            <p:cNvSpPr txBox="1"/>
            <p:nvPr/>
          </p:nvSpPr>
          <p:spPr>
            <a:xfrm>
              <a:off x="556662" y="4472723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Actor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0B82697-1F57-41CC-8A6D-F73D3BE53334}"/>
                </a:ext>
              </a:extLst>
            </p:cNvPr>
            <p:cNvSpPr txBox="1"/>
            <p:nvPr/>
          </p:nvSpPr>
          <p:spPr>
            <a:xfrm>
              <a:off x="2670663" y="4481657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AIPO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E2EC1DF-1C84-4E82-8777-C45C9D6A23AD}"/>
                </a:ext>
              </a:extLst>
            </p:cNvPr>
            <p:cNvSpPr txBox="1"/>
            <p:nvPr/>
          </p:nvSpPr>
          <p:spPr>
            <a:xfrm>
              <a:off x="556662" y="5023525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Audit Message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54E93F-A375-40EE-A0E7-69DF61ED58E3}"/>
                </a:ext>
              </a:extLst>
            </p:cNvPr>
            <p:cNvSpPr txBox="1"/>
            <p:nvPr/>
          </p:nvSpPr>
          <p:spPr>
            <a:xfrm>
              <a:off x="4784664" y="4492127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Profile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EE7B5D2-B09E-49D1-8B54-7F6F87B8555D}"/>
                </a:ext>
              </a:extLst>
            </p:cNvPr>
            <p:cNvSpPr txBox="1"/>
            <p:nvPr/>
          </p:nvSpPr>
          <p:spPr>
            <a:xfrm>
              <a:off x="2668066" y="5020551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94F15BD-F5CF-4734-A11F-ABD021511DF3}"/>
                </a:ext>
              </a:extLst>
            </p:cNvPr>
            <p:cNvSpPr txBox="1"/>
            <p:nvPr/>
          </p:nvSpPr>
          <p:spPr>
            <a:xfrm>
              <a:off x="4779470" y="5043499"/>
              <a:ext cx="193538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Transaction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A8B0CD2-E696-49B5-B738-F30FA2B43061}"/>
                </a:ext>
              </a:extLst>
            </p:cNvPr>
            <p:cNvSpPr txBox="1"/>
            <p:nvPr/>
          </p:nvSpPr>
          <p:spPr>
            <a:xfrm>
              <a:off x="489903" y="4392224"/>
              <a:ext cx="6338521" cy="1137936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Gazelle Assertion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254E4-3C2B-474D-8509-B1D8E78AD5F1}"/>
              </a:ext>
            </a:extLst>
          </p:cNvPr>
          <p:cNvSpPr txBox="1"/>
          <p:nvPr/>
        </p:nvSpPr>
        <p:spPr>
          <a:xfrm>
            <a:off x="452474" y="1082888"/>
            <a:ext cx="448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Gazelle Assertion Manager Tool 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140B0-B9A8-4045-A70B-A10117944F18}"/>
              </a:ext>
            </a:extLst>
          </p:cNvPr>
          <p:cNvSpPr txBox="1"/>
          <p:nvPr/>
        </p:nvSpPr>
        <p:spPr>
          <a:xfrm>
            <a:off x="206943" y="6476067"/>
            <a:ext cx="482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2"/>
              </a:rPr>
              <a:t>Gazelle Assertion Manager Guide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4DE865-A79F-4B81-B1C9-A521DC5A2E12}"/>
              </a:ext>
            </a:extLst>
          </p:cNvPr>
          <p:cNvSpPr txBox="1"/>
          <p:nvPr/>
        </p:nvSpPr>
        <p:spPr>
          <a:xfrm>
            <a:off x="2678593" y="3133499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Assertion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D9B2C1-68A9-4412-9E74-F512A043309D}"/>
              </a:ext>
            </a:extLst>
          </p:cNvPr>
          <p:cNvSpPr txBox="1"/>
          <p:nvPr/>
        </p:nvSpPr>
        <p:spPr>
          <a:xfrm>
            <a:off x="2668066" y="2256675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IdScheme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BDC39C-EFB3-493F-A7F9-07633EDFA05C}"/>
              </a:ext>
            </a:extLst>
          </p:cNvPr>
          <p:cNvSpPr txBox="1"/>
          <p:nvPr/>
        </p:nvSpPr>
        <p:spPr>
          <a:xfrm>
            <a:off x="214092" y="313769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Scope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20F45D-297D-493E-8D3E-7CF284D85D4C}"/>
              </a:ext>
            </a:extLst>
          </p:cNvPr>
          <p:cNvCxnSpPr>
            <a:cxnSpLocks/>
            <a:stCxn id="44" idx="1"/>
            <a:endCxn id="46" idx="3"/>
          </p:cNvCxnSpPr>
          <p:nvPr/>
        </p:nvCxnSpPr>
        <p:spPr>
          <a:xfrm flipH="1">
            <a:off x="2149478" y="3318165"/>
            <a:ext cx="529115" cy="419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7F5198-7D64-4005-871E-1C7A01E58C02}"/>
              </a:ext>
            </a:extLst>
          </p:cNvPr>
          <p:cNvSpPr txBox="1"/>
          <p:nvPr/>
        </p:nvSpPr>
        <p:spPr>
          <a:xfrm>
            <a:off x="3593195" y="2870133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63911F-2112-4591-9DF7-B2B197351035}"/>
              </a:ext>
            </a:extLst>
          </p:cNvPr>
          <p:cNvSpPr txBox="1"/>
          <p:nvPr/>
        </p:nvSpPr>
        <p:spPr>
          <a:xfrm>
            <a:off x="1692859" y="2615415"/>
            <a:ext cx="197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{one source document}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1812E2-7F5F-4800-BF3B-51B2D9BFA8A5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3635759" y="2626007"/>
            <a:ext cx="10527" cy="507492"/>
          </a:xfrm>
          <a:prstGeom prst="straightConnector1">
            <a:avLst/>
          </a:prstGeom>
          <a:ln w="12700">
            <a:solidFill>
              <a:schemeClr val="tx1"/>
            </a:solidFill>
            <a:headEnd type="diamond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753A06A-622C-44D5-9394-BAC78FA059BA}"/>
              </a:ext>
            </a:extLst>
          </p:cNvPr>
          <p:cNvSpPr txBox="1"/>
          <p:nvPr/>
        </p:nvSpPr>
        <p:spPr>
          <a:xfrm>
            <a:off x="2265901" y="334603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1E60C0-0D52-40D1-B25D-A19FE34F4237}"/>
              </a:ext>
            </a:extLst>
          </p:cNvPr>
          <p:cNvSpPr txBox="1"/>
          <p:nvPr/>
        </p:nvSpPr>
        <p:spPr>
          <a:xfrm>
            <a:off x="1975388" y="3126306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944462-409F-4D41-8E2B-8EEA178C92CE}"/>
              </a:ext>
            </a:extLst>
          </p:cNvPr>
          <p:cNvSpPr txBox="1"/>
          <p:nvPr/>
        </p:nvSpPr>
        <p:spPr>
          <a:xfrm>
            <a:off x="8955024" y="1636638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Validator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DA434C-F668-4015-B7D3-EA347CAB3642}"/>
              </a:ext>
            </a:extLst>
          </p:cNvPr>
          <p:cNvSpPr txBox="1"/>
          <p:nvPr/>
        </p:nvSpPr>
        <p:spPr>
          <a:xfrm>
            <a:off x="8955024" y="2375450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 Rule </a:t>
            </a:r>
            <a:r>
              <a:rPr lang="en-US" sz="1100" dirty="0"/>
              <a:t>(constraint)</a:t>
            </a:r>
            <a:endParaRPr lang="en-US" dirty="0"/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5A254A4-0845-42A0-AE97-35D085201A83}"/>
              </a:ext>
            </a:extLst>
          </p:cNvPr>
          <p:cNvCxnSpPr>
            <a:cxnSpLocks/>
          </p:cNvCxnSpPr>
          <p:nvPr/>
        </p:nvCxnSpPr>
        <p:spPr>
          <a:xfrm flipV="1">
            <a:off x="4613979" y="2473858"/>
            <a:ext cx="4341045" cy="738976"/>
          </a:xfrm>
          <a:prstGeom prst="bentConnector3">
            <a:avLst>
              <a:gd name="adj1" fmla="val 12196"/>
            </a:avLst>
          </a:prstGeom>
          <a:ln w="127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02D0B39-11EE-4E24-A870-7F1CEEBA668A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9922717" y="2005970"/>
            <a:ext cx="0" cy="36948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AB4166A-1619-49A0-9644-86DC3F48D6B4}"/>
              </a:ext>
            </a:extLst>
          </p:cNvPr>
          <p:cNvSpPr txBox="1"/>
          <p:nvPr/>
        </p:nvSpPr>
        <p:spPr>
          <a:xfrm>
            <a:off x="9922717" y="211208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89FBFE-C502-4F72-BB0A-B8E005F760D1}"/>
              </a:ext>
            </a:extLst>
          </p:cNvPr>
          <p:cNvCxnSpPr>
            <a:cxnSpLocks/>
            <a:stCxn id="44" idx="3"/>
            <a:endCxn id="84" idx="1"/>
          </p:cNvCxnSpPr>
          <p:nvPr/>
        </p:nvCxnSpPr>
        <p:spPr>
          <a:xfrm>
            <a:off x="4613979" y="3318165"/>
            <a:ext cx="178751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308EC2A-45E7-416F-8A16-91B99C413417}"/>
              </a:ext>
            </a:extLst>
          </p:cNvPr>
          <p:cNvSpPr txBox="1"/>
          <p:nvPr/>
        </p:nvSpPr>
        <p:spPr>
          <a:xfrm>
            <a:off x="4524018" y="2935835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1D2DD7C-A9F3-4AE7-AA8C-F51F62E504AF}"/>
              </a:ext>
            </a:extLst>
          </p:cNvPr>
          <p:cNvSpPr txBox="1"/>
          <p:nvPr/>
        </p:nvSpPr>
        <p:spPr>
          <a:xfrm>
            <a:off x="10392758" y="918278"/>
            <a:ext cx="193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 </a:t>
            </a:r>
            <a:r>
              <a:rPr lang="en-US" sz="1400" dirty="0">
                <a:hlinkClick r:id="rId3"/>
              </a:rPr>
              <a:t>Gazelle X Validator Rule Editor</a:t>
            </a:r>
            <a:endParaRPr lang="en-US" sz="14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A052A4B-88DE-4020-9B04-67362798EB59}"/>
              </a:ext>
            </a:extLst>
          </p:cNvPr>
          <p:cNvSpPr txBox="1"/>
          <p:nvPr/>
        </p:nvSpPr>
        <p:spPr>
          <a:xfrm>
            <a:off x="8977324" y="3135062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439418F-9E10-4757-A58A-CAE12D9092E7}"/>
              </a:ext>
            </a:extLst>
          </p:cNvPr>
          <p:cNvSpPr txBox="1"/>
          <p:nvPr/>
        </p:nvSpPr>
        <p:spPr>
          <a:xfrm>
            <a:off x="8977324" y="3757516"/>
            <a:ext cx="193538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Step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5274F9-8FFB-4156-A528-2940113F4470}"/>
              </a:ext>
            </a:extLst>
          </p:cNvPr>
          <p:cNvSpPr txBox="1"/>
          <p:nvPr/>
        </p:nvSpPr>
        <p:spPr>
          <a:xfrm>
            <a:off x="6401496" y="2994999"/>
            <a:ext cx="1935386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Assertion Coverage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69B67F-3D9B-4058-A783-5AD2223ABC75}"/>
              </a:ext>
            </a:extLst>
          </p:cNvPr>
          <p:cNvSpPr txBox="1"/>
          <p:nvPr/>
        </p:nvSpPr>
        <p:spPr>
          <a:xfrm>
            <a:off x="116780" y="6041033"/>
            <a:ext cx="5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AIPO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Actor / Integration Profile / Profile Option tuple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E504FDA-9630-4AFD-AEC8-6F2C749C5023}"/>
              </a:ext>
            </a:extLst>
          </p:cNvPr>
          <p:cNvCxnSpPr>
            <a:cxnSpLocks/>
            <a:stCxn id="93" idx="0"/>
            <a:endCxn id="44" idx="2"/>
          </p:cNvCxnSpPr>
          <p:nvPr/>
        </p:nvCxnSpPr>
        <p:spPr>
          <a:xfrm flipH="1" flipV="1">
            <a:off x="3646286" y="3502831"/>
            <a:ext cx="12878" cy="88939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7D32FD-2A61-4BE8-A0AC-E7623E7BB260}"/>
              </a:ext>
            </a:extLst>
          </p:cNvPr>
          <p:cNvSpPr txBox="1"/>
          <p:nvPr/>
        </p:nvSpPr>
        <p:spPr>
          <a:xfrm>
            <a:off x="2522579" y="3901881"/>
            <a:ext cx="111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applies to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E56EF34-BE67-48C5-AC6A-757A98BF6998}"/>
              </a:ext>
            </a:extLst>
          </p:cNvPr>
          <p:cNvSpPr txBox="1"/>
          <p:nvPr/>
        </p:nvSpPr>
        <p:spPr>
          <a:xfrm>
            <a:off x="8977324" y="4314861"/>
            <a:ext cx="1935386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Model-Based Validation Service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B46715-C1A3-4290-B63B-E5753235B836}"/>
              </a:ext>
            </a:extLst>
          </p:cNvPr>
          <p:cNvSpPr txBox="1"/>
          <p:nvPr/>
        </p:nvSpPr>
        <p:spPr>
          <a:xfrm>
            <a:off x="3635758" y="4106491"/>
            <a:ext cx="78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9798EB1D-7051-4C7B-BCCB-21DA4B9707E5}"/>
              </a:ext>
            </a:extLst>
          </p:cNvPr>
          <p:cNvCxnSpPr>
            <a:cxnSpLocks/>
            <a:stCxn id="84" idx="3"/>
            <a:endCxn id="69" idx="1"/>
          </p:cNvCxnSpPr>
          <p:nvPr/>
        </p:nvCxnSpPr>
        <p:spPr>
          <a:xfrm flipV="1">
            <a:off x="8336882" y="2560116"/>
            <a:ext cx="618142" cy="7580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6ABC99BA-4F0D-40EB-9E79-18BC4EBA79A0}"/>
              </a:ext>
            </a:extLst>
          </p:cNvPr>
          <p:cNvCxnSpPr>
            <a:cxnSpLocks/>
            <a:stCxn id="84" idx="3"/>
            <a:endCxn id="80" idx="1"/>
          </p:cNvCxnSpPr>
          <p:nvPr/>
        </p:nvCxnSpPr>
        <p:spPr>
          <a:xfrm>
            <a:off x="8336882" y="3318165"/>
            <a:ext cx="640442" cy="15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8B194598-2151-4A8E-BB33-2A16087A1470}"/>
              </a:ext>
            </a:extLst>
          </p:cNvPr>
          <p:cNvCxnSpPr>
            <a:cxnSpLocks/>
            <a:stCxn id="84" idx="3"/>
            <a:endCxn id="81" idx="1"/>
          </p:cNvCxnSpPr>
          <p:nvPr/>
        </p:nvCxnSpPr>
        <p:spPr>
          <a:xfrm>
            <a:off x="8336882" y="3318165"/>
            <a:ext cx="640442" cy="624017"/>
          </a:xfrm>
          <a:prstGeom prst="bentConnector3">
            <a:avLst>
              <a:gd name="adj1" fmla="val 49054"/>
            </a:avLst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F3EEFA8-D350-4A25-B244-A180A3D0181D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>
          <a:xfrm>
            <a:off x="8336882" y="3318165"/>
            <a:ext cx="640442" cy="1319862"/>
          </a:xfrm>
          <a:prstGeom prst="bentConnector3">
            <a:avLst>
              <a:gd name="adj1" fmla="val 49054"/>
            </a:avLst>
          </a:prstGeom>
          <a:ln w="127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D152438-E720-4215-B021-1D13EA4CD9BA}"/>
              </a:ext>
            </a:extLst>
          </p:cNvPr>
          <p:cNvSpPr txBox="1"/>
          <p:nvPr/>
        </p:nvSpPr>
        <p:spPr>
          <a:xfrm>
            <a:off x="7543924" y="3757516"/>
            <a:ext cx="11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achieved by </a:t>
            </a:r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B16479A-EC61-48B6-82FF-1E23025EBFF2}"/>
              </a:ext>
            </a:extLst>
          </p:cNvPr>
          <p:cNvSpPr txBox="1"/>
          <p:nvPr/>
        </p:nvSpPr>
        <p:spPr>
          <a:xfrm>
            <a:off x="8175912" y="326283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4B1C3D5-7627-443C-96A3-992924EB423B}"/>
              </a:ext>
            </a:extLst>
          </p:cNvPr>
          <p:cNvSpPr txBox="1"/>
          <p:nvPr/>
        </p:nvSpPr>
        <p:spPr>
          <a:xfrm>
            <a:off x="4540646" y="3308548"/>
            <a:ext cx="78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 </a:t>
            </a:r>
            <a:r>
              <a:rPr lang="en-US" sz="12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8B4222F-725D-411B-B23B-27104267290F}"/>
              </a:ext>
            </a:extLst>
          </p:cNvPr>
          <p:cNvSpPr txBox="1"/>
          <p:nvPr/>
        </p:nvSpPr>
        <p:spPr>
          <a:xfrm>
            <a:off x="8622037" y="5462914"/>
            <a:ext cx="341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Note</a:t>
            </a:r>
            <a:r>
              <a:rPr lang="en-US" dirty="0">
                <a:solidFill>
                  <a:srgbClr val="0070C0"/>
                </a:solidFill>
              </a:rPr>
              <a:t>:  See previous slides for GMM TF / Tests elements +  “Assertions in Test Steps?”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2C1BD64-71C7-43BA-A6C9-D452768FDDA8}"/>
              </a:ext>
            </a:extLst>
          </p:cNvPr>
          <p:cNvSpPr txBox="1"/>
          <p:nvPr/>
        </p:nvSpPr>
        <p:spPr>
          <a:xfrm>
            <a:off x="344319" y="5574327"/>
            <a:ext cx="105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Security?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C09C495-9D60-40D5-9567-67D6DD98D18A}"/>
              </a:ext>
            </a:extLst>
          </p:cNvPr>
          <p:cNvCxnSpPr>
            <a:cxnSpLocks/>
          </p:cNvCxnSpPr>
          <p:nvPr/>
        </p:nvCxnSpPr>
        <p:spPr>
          <a:xfrm flipV="1">
            <a:off x="695617" y="5295666"/>
            <a:ext cx="142582" cy="342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1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Landscape Outlook for SDPi Specification &amp; Testing in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goal of publishing the SDPi 1.0 in 2022-Q2 and achieving first IHE CAT testing before the end of 2022 … and given the </a:t>
            </a:r>
            <a:r>
              <a:rPr lang="en-US" i="1" dirty="0">
                <a:solidFill>
                  <a:srgbClr val="0070C0"/>
                </a:solidFill>
              </a:rPr>
              <a:t>realities of what we have NOW </a:t>
            </a:r>
            <a:r>
              <a:rPr lang="en-US" dirty="0"/>
              <a:t>vs. our long-term vision for RI+MC+RR … </a:t>
            </a:r>
            <a:r>
              <a:rPr lang="en-US" dirty="0">
                <a:solidFill>
                  <a:srgbClr val="0070C0"/>
                </a:solidFill>
              </a:rPr>
              <a:t>what’s the near-term strategy?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0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Gazelle Assertion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254E4-3C2B-474D-8509-B1D8E78AD5F1}"/>
              </a:ext>
            </a:extLst>
          </p:cNvPr>
          <p:cNvSpPr txBox="1"/>
          <p:nvPr/>
        </p:nvSpPr>
        <p:spPr>
          <a:xfrm>
            <a:off x="362717" y="828676"/>
            <a:ext cx="4488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Gazelle Assertion Manager Tool </a:t>
            </a:r>
            <a:r>
              <a:rPr lang="en-US" sz="2400" dirty="0">
                <a:solidFill>
                  <a:srgbClr val="0070C0"/>
                </a:solidFill>
              </a:rPr>
              <a:t>– </a:t>
            </a:r>
            <a:r>
              <a:rPr lang="en-US" sz="2400" b="1" i="1" dirty="0">
                <a:solidFill>
                  <a:srgbClr val="0070C0"/>
                </a:solidFill>
              </a:rPr>
              <a:t>TF Rule Example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AE80787-D5F8-400E-9FBA-751E89060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14" y="3553157"/>
            <a:ext cx="5834209" cy="254884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50BAAA-7886-4F3F-A269-6D310E38C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2" y="1766879"/>
            <a:ext cx="4661426" cy="499294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49923A-8254-413A-A416-D19BD638E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38" y="1054346"/>
            <a:ext cx="6273642" cy="1256772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2D828CD-4899-45CE-ADCF-907457479072}"/>
              </a:ext>
            </a:extLst>
          </p:cNvPr>
          <p:cNvCxnSpPr>
            <a:cxnSpLocks/>
          </p:cNvCxnSpPr>
          <p:nvPr/>
        </p:nvCxnSpPr>
        <p:spPr>
          <a:xfrm flipV="1">
            <a:off x="2344903" y="1659673"/>
            <a:ext cx="3921261" cy="1291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9C1A9AB-A007-4BC9-B887-6E13F0CE00C6}"/>
              </a:ext>
            </a:extLst>
          </p:cNvPr>
          <p:cNvCxnSpPr>
            <a:cxnSpLocks/>
          </p:cNvCxnSpPr>
          <p:nvPr/>
        </p:nvCxnSpPr>
        <p:spPr>
          <a:xfrm flipH="1">
            <a:off x="1178061" y="1868069"/>
            <a:ext cx="5088103" cy="2311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8588F5E-5939-46A8-9722-6370B1156ED0}"/>
              </a:ext>
            </a:extLst>
          </p:cNvPr>
          <p:cNvCxnSpPr>
            <a:cxnSpLocks/>
          </p:cNvCxnSpPr>
          <p:nvPr/>
        </p:nvCxnSpPr>
        <p:spPr>
          <a:xfrm>
            <a:off x="1178061" y="4336388"/>
            <a:ext cx="1940997" cy="605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776E717-A136-4439-A4F0-C74F6003EA76}"/>
              </a:ext>
            </a:extLst>
          </p:cNvPr>
          <p:cNvCxnSpPr>
            <a:cxnSpLocks/>
          </p:cNvCxnSpPr>
          <p:nvPr/>
        </p:nvCxnSpPr>
        <p:spPr>
          <a:xfrm>
            <a:off x="4285899" y="4942248"/>
            <a:ext cx="1980265" cy="5217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C8F8A7-E48C-4874-81CB-06B3A8F0690B}"/>
              </a:ext>
            </a:extLst>
          </p:cNvPr>
          <p:cNvCxnSpPr>
            <a:cxnSpLocks/>
          </p:cNvCxnSpPr>
          <p:nvPr/>
        </p:nvCxnSpPr>
        <p:spPr>
          <a:xfrm>
            <a:off x="6765438" y="2311118"/>
            <a:ext cx="186626" cy="31079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A18EB02-2719-4FAB-9735-AC0D442578CE}"/>
              </a:ext>
            </a:extLst>
          </p:cNvPr>
          <p:cNvSpPr txBox="1"/>
          <p:nvPr/>
        </p:nvSpPr>
        <p:spPr>
          <a:xfrm>
            <a:off x="7090106" y="6166534"/>
            <a:ext cx="35292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See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Gazelle X Validator Rule Editor</a:t>
            </a:r>
            <a:r>
              <a:rPr lang="en-US" dirty="0"/>
              <a:t> – </a:t>
            </a:r>
            <a:r>
              <a:rPr lang="en-US" b="1" i="1" dirty="0">
                <a:solidFill>
                  <a:srgbClr val="0070C0"/>
                </a:solidFill>
              </a:rPr>
              <a:t>Definitions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section for rule syntax</a:t>
            </a:r>
          </a:p>
        </p:txBody>
      </p:sp>
    </p:spTree>
    <p:extLst>
      <p:ext uri="{BB962C8B-B14F-4D97-AF65-F5344CB8AC3E}">
        <p14:creationId xmlns:p14="http://schemas.microsoft.com/office/powerpoint/2010/main" val="42476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OASIS TAML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52DCB6-26E5-4988-B39B-8ABD9154C3C9}"/>
              </a:ext>
            </a:extLst>
          </p:cNvPr>
          <p:cNvSpPr txBox="1"/>
          <p:nvPr/>
        </p:nvSpPr>
        <p:spPr>
          <a:xfrm>
            <a:off x="11615736" y="547374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4210B-8E55-4696-8B4B-90A146083566}"/>
              </a:ext>
            </a:extLst>
          </p:cNvPr>
          <p:cNvSpPr txBox="1"/>
          <p:nvPr/>
        </p:nvSpPr>
        <p:spPr>
          <a:xfrm>
            <a:off x="148310" y="955751"/>
            <a:ext cx="7229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OASIS Test Assertion Markup Language (TAML) 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Leveraged by the Gazelle Assertion Manager Tool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Leveraged by FHIR Test Assertion too … ? 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BBBC3FB-0F5D-4223-B18E-829C600C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06" y="883561"/>
            <a:ext cx="5557399" cy="590224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11E3FDA-DFC7-42E7-8198-4AC611D1C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4" y="2174705"/>
            <a:ext cx="5930317" cy="340416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899F03-ECFF-40E1-9A2E-47113EFAB68B}"/>
              </a:ext>
            </a:extLst>
          </p:cNvPr>
          <p:cNvCxnSpPr>
            <a:cxnSpLocks/>
          </p:cNvCxnSpPr>
          <p:nvPr/>
        </p:nvCxnSpPr>
        <p:spPr>
          <a:xfrm flipV="1">
            <a:off x="4706754" y="1279126"/>
            <a:ext cx="2026118" cy="944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DD4F52-C6D0-42DD-AC03-ECC17DD5771D}"/>
              </a:ext>
            </a:extLst>
          </p:cNvPr>
          <p:cNvSpPr txBox="1"/>
          <p:nvPr/>
        </p:nvSpPr>
        <p:spPr>
          <a:xfrm>
            <a:off x="1218615" y="5628276"/>
            <a:ext cx="3825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(e.g., SDPi TF-1 Appendix B ICS tables)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AA47F9-F428-4C78-BAE6-B22E25C83634}"/>
              </a:ext>
            </a:extLst>
          </p:cNvPr>
          <p:cNvCxnSpPr>
            <a:cxnSpLocks/>
          </p:cNvCxnSpPr>
          <p:nvPr/>
        </p:nvCxnSpPr>
        <p:spPr>
          <a:xfrm flipH="1" flipV="1">
            <a:off x="2186881" y="5211924"/>
            <a:ext cx="337536" cy="41635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2FCED4-7549-4589-BCAB-5658C4051E7A}"/>
              </a:ext>
            </a:extLst>
          </p:cNvPr>
          <p:cNvSpPr txBox="1"/>
          <p:nvPr/>
        </p:nvSpPr>
        <p:spPr>
          <a:xfrm>
            <a:off x="4784332" y="5255708"/>
            <a:ext cx="3444427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 Where is a general IHE TF Profile “Conformance Clause”?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3230A-B472-4A53-9802-7CDF3A737744}"/>
              </a:ext>
            </a:extLst>
          </p:cNvPr>
          <p:cNvSpPr txBox="1"/>
          <p:nvPr/>
        </p:nvSpPr>
        <p:spPr>
          <a:xfrm>
            <a:off x="66395" y="6176852"/>
            <a:ext cx="718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74775" algn="l"/>
              </a:tabLst>
            </a:pPr>
            <a:r>
              <a:rPr lang="en-US" sz="1400" dirty="0"/>
              <a:t>OASIS Sources:</a:t>
            </a:r>
            <a:r>
              <a:rPr lang="en-US" sz="1600" dirty="0"/>
              <a:t>	</a:t>
            </a:r>
            <a:r>
              <a:rPr lang="en-US" sz="1200" dirty="0">
                <a:hlinkClick r:id="rId4"/>
              </a:rPr>
              <a:t>Test Assertions Part 1 - Test Assertions Model</a:t>
            </a:r>
            <a:r>
              <a:rPr lang="en-US" sz="1200" dirty="0"/>
              <a:t> (2009.11.16; v0.2)</a:t>
            </a:r>
          </a:p>
          <a:p>
            <a:pPr>
              <a:tabLst>
                <a:tab pos="1374775" algn="l"/>
              </a:tabLst>
            </a:pPr>
            <a:r>
              <a:rPr lang="en-US" sz="1200" dirty="0"/>
              <a:t> 	</a:t>
            </a:r>
            <a:r>
              <a:rPr lang="en-US" sz="1200" dirty="0">
                <a:hlinkClick r:id="rId5"/>
              </a:rPr>
              <a:t>Test Assertions Part 2 - Test Assertion Markup Language Version 1.0</a:t>
            </a:r>
            <a:r>
              <a:rPr lang="en-US" sz="1200" dirty="0"/>
              <a:t> (2011.11.30)</a:t>
            </a:r>
          </a:p>
        </p:txBody>
      </p:sp>
    </p:spTree>
    <p:extLst>
      <p:ext uri="{BB962C8B-B14F-4D97-AF65-F5344CB8AC3E}">
        <p14:creationId xmlns:p14="http://schemas.microsoft.com/office/powerpoint/2010/main" val="303133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OASIS TAML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52DCB6-26E5-4988-B39B-8ABD9154C3C9}"/>
              </a:ext>
            </a:extLst>
          </p:cNvPr>
          <p:cNvSpPr txBox="1"/>
          <p:nvPr/>
        </p:nvSpPr>
        <p:spPr>
          <a:xfrm>
            <a:off x="11615736" y="5473740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4210B-8E55-4696-8B4B-90A146083566}"/>
              </a:ext>
            </a:extLst>
          </p:cNvPr>
          <p:cNvSpPr txBox="1"/>
          <p:nvPr/>
        </p:nvSpPr>
        <p:spPr>
          <a:xfrm>
            <a:off x="148310" y="955751"/>
            <a:ext cx="7229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OASIS Test Assertion Markup Language (TAML) </a:t>
            </a:r>
            <a:r>
              <a:rPr lang="en-US" sz="2400" dirty="0">
                <a:solidFill>
                  <a:srgbClr val="0070C0"/>
                </a:solidFill>
              </a:rPr>
              <a:t>–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Part 2 1.0 TAML Specification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BBBC3FB-0F5D-4223-B18E-829C600C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8" y="883562"/>
            <a:ext cx="4137227" cy="4393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D477F-AB05-4837-A423-C99639A28BEE}"/>
              </a:ext>
            </a:extLst>
          </p:cNvPr>
          <p:cNvSpPr txBox="1"/>
          <p:nvPr/>
        </p:nvSpPr>
        <p:spPr>
          <a:xfrm>
            <a:off x="4701058" y="6387977"/>
            <a:ext cx="718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74775" algn="l"/>
              </a:tabLst>
            </a:pPr>
            <a:r>
              <a:rPr lang="en-US" sz="1400" dirty="0"/>
              <a:t>OASIS Sources:</a:t>
            </a:r>
            <a:r>
              <a:rPr lang="en-US" sz="1600" dirty="0"/>
              <a:t>	</a:t>
            </a:r>
            <a:r>
              <a:rPr lang="en-US" sz="1200" dirty="0">
                <a:hlinkClick r:id="rId3"/>
              </a:rPr>
              <a:t>Test Assertions Part 1 - Test Assertions Model</a:t>
            </a:r>
            <a:r>
              <a:rPr lang="en-US" sz="1200" dirty="0"/>
              <a:t> (2009.11.16; v0.2)</a:t>
            </a:r>
          </a:p>
          <a:p>
            <a:pPr>
              <a:tabLst>
                <a:tab pos="1374775" algn="l"/>
              </a:tabLst>
            </a:pPr>
            <a:r>
              <a:rPr lang="en-US" sz="1200" dirty="0"/>
              <a:t> 	</a:t>
            </a:r>
            <a:r>
              <a:rPr lang="en-US" sz="1200" dirty="0">
                <a:hlinkClick r:id="rId4"/>
              </a:rPr>
              <a:t>Test Assertions Part 2 - Test Assertion Markup Language Version 1.0</a:t>
            </a:r>
            <a:r>
              <a:rPr lang="en-US" sz="1200" dirty="0"/>
              <a:t> (2011.11.30)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E3B564-172F-44FC-A895-BC29A379D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8" y="1973850"/>
            <a:ext cx="6965306" cy="413469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682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SDC/SDPi Tool Integration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2AF26-67FE-40CB-8575-A67E67466B90}"/>
              </a:ext>
            </a:extLst>
          </p:cNvPr>
          <p:cNvGrpSpPr/>
          <p:nvPr/>
        </p:nvGrpSpPr>
        <p:grpSpPr>
          <a:xfrm>
            <a:off x="1387131" y="1299037"/>
            <a:ext cx="3120803" cy="3404032"/>
            <a:chOff x="6710453" y="1957172"/>
            <a:chExt cx="3120803" cy="34040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8F27E7-0892-42F7-8F78-9DB22B135966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9E2F99-6F84-4A76-B342-B17A1C6EF6E8}"/>
                </a:ext>
              </a:extLst>
            </p:cNvPr>
            <p:cNvSpPr/>
            <p:nvPr/>
          </p:nvSpPr>
          <p:spPr>
            <a:xfrm>
              <a:off x="6710453" y="1957172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222F58-6679-4EE5-BB8D-90BB707717AB}"/>
                </a:ext>
              </a:extLst>
            </p:cNvPr>
            <p:cNvSpPr/>
            <p:nvPr/>
          </p:nvSpPr>
          <p:spPr>
            <a:xfrm>
              <a:off x="7402563" y="3149263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SDC/SDPi Test Tool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3A8762-E870-4D40-8F44-CC0F7A7E969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924800" y="2763622"/>
              <a:ext cx="199964" cy="285863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E51DCB9-B6BF-43F3-BF40-13EEDD328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782" y="4055491"/>
              <a:ext cx="216466" cy="2862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EBB8C9-14C1-4D27-87F6-6C260E085F95}"/>
              </a:ext>
            </a:extLst>
          </p:cNvPr>
          <p:cNvSpPr txBox="1"/>
          <p:nvPr/>
        </p:nvSpPr>
        <p:spPr>
          <a:xfrm>
            <a:off x="4729253" y="3493006"/>
            <a:ext cx="6821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Review current SDC Test Tool API (see presentations &amp;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Explore with David G. how this might be integrated / automated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Define requirements / contents for each flow to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Can use JUnit format = to PDF to XYZ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Vector Test Tooling? </a:t>
            </a:r>
          </a:p>
          <a:p>
            <a:r>
              <a:rPr lang="en-US" dirty="0">
                <a:solidFill>
                  <a:srgbClr val="FF0000"/>
                </a:solidFill>
              </a:rPr>
              <a:t>Automatability is in our court 100%</a:t>
            </a:r>
          </a:p>
          <a:p>
            <a:r>
              <a:rPr lang="en-US" dirty="0">
                <a:solidFill>
                  <a:srgbClr val="FF0000"/>
                </a:solidFill>
              </a:rPr>
              <a:t>Automation example like Jenkins plug-in?  “Test Complete” s/w suite?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36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Role of “Vector” Testing?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2AF26-67FE-40CB-8575-A67E67466B90}"/>
              </a:ext>
            </a:extLst>
          </p:cNvPr>
          <p:cNvGrpSpPr/>
          <p:nvPr/>
        </p:nvGrpSpPr>
        <p:grpSpPr>
          <a:xfrm>
            <a:off x="1387131" y="1299037"/>
            <a:ext cx="3120803" cy="3404032"/>
            <a:chOff x="6710453" y="1957172"/>
            <a:chExt cx="3120803" cy="34040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8F27E7-0892-42F7-8F78-9DB22B135966}"/>
                </a:ext>
              </a:extLst>
            </p:cNvPr>
            <p:cNvSpPr/>
            <p:nvPr/>
          </p:nvSpPr>
          <p:spPr>
            <a:xfrm>
              <a:off x="6710453" y="4399717"/>
              <a:ext cx="1654074" cy="961487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SDPi 1.0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Test Plans &amp; Scripts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9E2F99-6F84-4A76-B342-B17A1C6EF6E8}"/>
                </a:ext>
              </a:extLst>
            </p:cNvPr>
            <p:cNvSpPr/>
            <p:nvPr/>
          </p:nvSpPr>
          <p:spPr>
            <a:xfrm>
              <a:off x="6710453" y="1957172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Gazelle Test Management Tool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222F58-6679-4EE5-BB8D-90BB707717AB}"/>
                </a:ext>
              </a:extLst>
            </p:cNvPr>
            <p:cNvSpPr/>
            <p:nvPr/>
          </p:nvSpPr>
          <p:spPr>
            <a:xfrm>
              <a:off x="7402563" y="3149263"/>
              <a:ext cx="2428693" cy="80645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SDC/SDPi Test Tool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3A8762-E870-4D40-8F44-CC0F7A7E969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924800" y="2763622"/>
              <a:ext cx="199964" cy="285863"/>
            </a:xfrm>
            <a:prstGeom prst="straightConnector1">
              <a:avLst/>
            </a:prstGeom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E51DCB9-B6BF-43F3-BF40-13EEDD328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782" y="4055491"/>
              <a:ext cx="216466" cy="2862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EBB8C9-14C1-4D27-87F6-6C260E085F95}"/>
              </a:ext>
            </a:extLst>
          </p:cNvPr>
          <p:cNvSpPr txBox="1"/>
          <p:nvPr/>
        </p:nvSpPr>
        <p:spPr>
          <a:xfrm>
            <a:off x="4729253" y="3493006"/>
            <a:ext cx="6821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 #7 included participation / presentation by </a:t>
            </a:r>
            <a:r>
              <a:rPr lang="en-US" dirty="0">
                <a:hlinkClick r:id="rId2"/>
              </a:rPr>
              <a:t>Vector Informatics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What role can this type of testing play in the SDPi Tooling suite?</a:t>
            </a:r>
          </a:p>
          <a:p>
            <a:r>
              <a:rPr lang="en-US" dirty="0">
                <a:solidFill>
                  <a:srgbClr val="FF0000"/>
                </a:solidFill>
              </a:rPr>
              <a:t>&lt;do Wikipedia look up for the topic&gt;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48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To Test Case Reports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8511-D69B-4697-AF5F-6A05BB7BBDAC}"/>
              </a:ext>
            </a:extLst>
          </p:cNvPr>
          <p:cNvSpPr/>
          <p:nvPr/>
        </p:nvSpPr>
        <p:spPr>
          <a:xfrm>
            <a:off x="625616" y="1214048"/>
            <a:ext cx="1654074" cy="96148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Test Case (Instance)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49FB2-E563-4810-BA3B-6301E94C209B}"/>
              </a:ext>
            </a:extLst>
          </p:cNvPr>
          <p:cNvSpPr txBox="1"/>
          <p:nvPr/>
        </p:nvSpPr>
        <p:spPr>
          <a:xfrm>
            <a:off x="1093138" y="2685676"/>
            <a:ext cx="1461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Format?</a:t>
            </a:r>
          </a:p>
          <a:p>
            <a:r>
              <a:rPr lang="en-US" sz="1100" dirty="0">
                <a:solidFill>
                  <a:srgbClr val="FF0000"/>
                </a:solidFill>
              </a:rPr>
              <a:t>Content organization?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Access?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9C55D-6AD1-446C-9E1C-838D25FBA384}"/>
              </a:ext>
            </a:extLst>
          </p:cNvPr>
          <p:cNvSpPr txBox="1"/>
          <p:nvPr/>
        </p:nvSpPr>
        <p:spPr>
          <a:xfrm>
            <a:off x="3762436" y="2626553"/>
            <a:ext cx="8031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current test report content organization </a:t>
            </a:r>
          </a:p>
          <a:p>
            <a:r>
              <a:rPr lang="en-US" dirty="0">
                <a:solidFill>
                  <a:srgbClr val="FF0000"/>
                </a:solidFill>
              </a:rPr>
              <a:t>Propose additional test metadata (supporting Gazelle integration, for example)</a:t>
            </a:r>
          </a:p>
          <a:p>
            <a:r>
              <a:rPr lang="en-US" dirty="0">
                <a:solidFill>
                  <a:srgbClr val="FF0000"/>
                </a:solidFill>
              </a:rPr>
              <a:t>CONSIDER FHIR </a:t>
            </a:r>
            <a:r>
              <a:rPr lang="en-US" dirty="0" err="1">
                <a:solidFill>
                  <a:srgbClr val="FF0000"/>
                </a:solidFill>
              </a:rPr>
              <a:t>TestReport</a:t>
            </a:r>
            <a:r>
              <a:rPr lang="en-US" dirty="0">
                <a:solidFill>
                  <a:srgbClr val="FF0000"/>
                </a:solidFill>
              </a:rPr>
              <a:t> (subsequent slide)</a:t>
            </a:r>
          </a:p>
          <a:p>
            <a:r>
              <a:rPr lang="en-US" dirty="0">
                <a:solidFill>
                  <a:srgbClr val="FF0000"/>
                </a:solidFill>
              </a:rPr>
              <a:t>Include “requirements” for test case report</a:t>
            </a:r>
          </a:p>
          <a:p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799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965DEB-9ABD-4913-B495-3B7BF733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9" y="4114297"/>
            <a:ext cx="2611074" cy="261107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A3CF2-4F83-43FB-9544-3BF4763F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78" y="4508875"/>
            <a:ext cx="4407042" cy="227866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26FA-83F8-4B1A-A094-5BFB5CD42ED7}"/>
              </a:ext>
            </a:extLst>
          </p:cNvPr>
          <p:cNvSpPr/>
          <p:nvPr/>
        </p:nvSpPr>
        <p:spPr>
          <a:xfrm>
            <a:off x="512530" y="1510330"/>
            <a:ext cx="1869570" cy="806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IEEE 11073-1070x Project Teams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13AFC1-878A-4257-9D56-9641D565856E}"/>
              </a:ext>
            </a:extLst>
          </p:cNvPr>
          <p:cNvGrpSpPr/>
          <p:nvPr/>
        </p:nvGrpSpPr>
        <p:grpSpPr>
          <a:xfrm>
            <a:off x="2733212" y="2516622"/>
            <a:ext cx="1630572" cy="1372165"/>
            <a:chOff x="2733212" y="1937771"/>
            <a:chExt cx="1630572" cy="13721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56505-11B7-4139-B147-9723FC11AFC3}"/>
                </a:ext>
              </a:extLst>
            </p:cNvPr>
            <p:cNvSpPr/>
            <p:nvPr/>
          </p:nvSpPr>
          <p:spPr>
            <a:xfrm>
              <a:off x="2733212" y="1937771"/>
              <a:ext cx="1502644" cy="12635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E98C37A6-D649-45A2-84D1-8AC88415D3DC}"/>
                </a:ext>
              </a:extLst>
            </p:cNvPr>
            <p:cNvSpPr/>
            <p:nvPr/>
          </p:nvSpPr>
          <p:spPr>
            <a:xfrm>
              <a:off x="2861140" y="2027615"/>
              <a:ext cx="1502644" cy="128232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11073-1070x PKP Standards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E18C90-94AA-4C0E-8204-22F4C6375F32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1674464" y="2089630"/>
            <a:ext cx="831598" cy="128589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183C55-A051-4AFE-A09C-89005A44F20C}"/>
              </a:ext>
            </a:extLst>
          </p:cNvPr>
          <p:cNvSpPr txBox="1"/>
          <p:nvPr/>
        </p:nvSpPr>
        <p:spPr>
          <a:xfrm>
            <a:off x="535253" y="2331956"/>
            <a:ext cx="17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Develop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1E7D6C2-9DA5-4B97-BAFF-9D1EC1A4C658}"/>
              </a:ext>
            </a:extLst>
          </p:cNvPr>
          <p:cNvSpPr/>
          <p:nvPr/>
        </p:nvSpPr>
        <p:spPr>
          <a:xfrm>
            <a:off x="5885255" y="2516622"/>
            <a:ext cx="1502644" cy="128232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94DB7"/>
                </a:solidFill>
              </a:rPr>
              <a:t>IHE SDPi TF Specifications (TF-1 / Appendix B)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9B89C0-3640-4342-B04D-B5F0A36A4595}"/>
              </a:ext>
            </a:extLst>
          </p:cNvPr>
          <p:cNvSpPr/>
          <p:nvPr/>
        </p:nvSpPr>
        <p:spPr>
          <a:xfrm>
            <a:off x="5035432" y="1510329"/>
            <a:ext cx="1869570" cy="806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Gemini SES+MDI Community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2344DB-14B6-4FA3-8C6B-92ED848DDE37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203101" y="2475629"/>
            <a:ext cx="831598" cy="53271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050A77-4040-4FF1-B1C4-33C15EF9C29D}"/>
              </a:ext>
            </a:extLst>
          </p:cNvPr>
          <p:cNvCxnSpPr/>
          <p:nvPr/>
        </p:nvCxnSpPr>
        <p:spPr>
          <a:xfrm>
            <a:off x="4472989" y="3539328"/>
            <a:ext cx="135121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FDAE8B-F290-49B9-8945-4BCFD45CD6B3}"/>
              </a:ext>
            </a:extLst>
          </p:cNvPr>
          <p:cNvSpPr txBox="1"/>
          <p:nvPr/>
        </p:nvSpPr>
        <p:spPr>
          <a:xfrm>
            <a:off x="4472990" y="3598813"/>
            <a:ext cx="135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PKP ICS Tables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85C73-9469-4721-B371-F09ECEE007C5}"/>
              </a:ext>
            </a:extLst>
          </p:cNvPr>
          <p:cNvSpPr txBox="1"/>
          <p:nvPr/>
        </p:nvSpPr>
        <p:spPr>
          <a:xfrm>
            <a:off x="4429200" y="2289131"/>
            <a:ext cx="17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Develop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79C85-A206-43FE-81A2-69E2F8885085}"/>
              </a:ext>
            </a:extLst>
          </p:cNvPr>
          <p:cNvSpPr/>
          <p:nvPr/>
        </p:nvSpPr>
        <p:spPr>
          <a:xfrm>
            <a:off x="8757675" y="2473797"/>
            <a:ext cx="2976168" cy="14149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SES+MDI SDC/SDPi+FHIR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 Plans/Scripts + PAT/CAT + Product CA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6BE3476C-A0C0-4683-95D1-AFBCEC2B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08" y="4114297"/>
            <a:ext cx="3492302" cy="1962963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1DA1EAE-61F4-4643-9EB7-88921BB1FADB}"/>
              </a:ext>
            </a:extLst>
          </p:cNvPr>
          <p:cNvCxnSpPr>
            <a:cxnSpLocks/>
            <a:stCxn id="24" idx="3"/>
            <a:endCxn id="31" idx="0"/>
          </p:cNvCxnSpPr>
          <p:nvPr/>
        </p:nvCxnSpPr>
        <p:spPr>
          <a:xfrm>
            <a:off x="6905002" y="1913554"/>
            <a:ext cx="3340757" cy="56024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D5027-078D-4F90-886E-2B9F9E811E49}"/>
              </a:ext>
            </a:extLst>
          </p:cNvPr>
          <p:cNvCxnSpPr>
            <a:cxnSpLocks/>
          </p:cNvCxnSpPr>
          <p:nvPr/>
        </p:nvCxnSpPr>
        <p:spPr>
          <a:xfrm>
            <a:off x="7446243" y="3162792"/>
            <a:ext cx="116193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2CD598-991B-4367-A17D-7BD2A290B30A}"/>
              </a:ext>
            </a:extLst>
          </p:cNvPr>
          <p:cNvSpPr txBox="1"/>
          <p:nvPr/>
        </p:nvSpPr>
        <p:spPr>
          <a:xfrm>
            <a:off x="7382104" y="3227619"/>
            <a:ext cx="13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Require-</a:t>
            </a:r>
            <a:r>
              <a:rPr lang="en-US" dirty="0" err="1">
                <a:solidFill>
                  <a:srgbClr val="FF0000"/>
                </a:solidFill>
              </a:rPr>
              <a:t>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37907B01-CDA2-4041-83F7-14DFA2B7895B}"/>
              </a:ext>
            </a:extLst>
          </p:cNvPr>
          <p:cNvSpPr/>
          <p:nvPr/>
        </p:nvSpPr>
        <p:spPr>
          <a:xfrm>
            <a:off x="10489266" y="1508160"/>
            <a:ext cx="1502644" cy="65761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9449"/>
                </a:solidFill>
              </a:rPr>
              <a:t>CA “RR” </a:t>
            </a:r>
          </a:p>
          <a:p>
            <a:pPr algn="ctr"/>
            <a:r>
              <a:rPr lang="en-US" b="1" dirty="0">
                <a:solidFill>
                  <a:srgbClr val="F29449"/>
                </a:solidFill>
              </a:rPr>
              <a:t>Test Report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24D259A-5536-4E6E-AD3A-52B4362696E1}"/>
              </a:ext>
            </a:extLst>
          </p:cNvPr>
          <p:cNvCxnSpPr>
            <a:stCxn id="44" idx="0"/>
            <a:endCxn id="8" idx="0"/>
          </p:cNvCxnSpPr>
          <p:nvPr/>
        </p:nvCxnSpPr>
        <p:spPr>
          <a:xfrm rot="16200000" flipH="1" flipV="1">
            <a:off x="6858330" y="-1865636"/>
            <a:ext cx="1008462" cy="7756054"/>
          </a:xfrm>
          <a:prstGeom prst="bentConnector3">
            <a:avLst>
              <a:gd name="adj1" fmla="val -2266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1DA8CD-F83D-4224-A28B-861198E01510}"/>
              </a:ext>
            </a:extLst>
          </p:cNvPr>
          <p:cNvCxnSpPr/>
          <p:nvPr/>
        </p:nvCxnSpPr>
        <p:spPr>
          <a:xfrm flipV="1">
            <a:off x="10980294" y="2193675"/>
            <a:ext cx="132287" cy="249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5D7DC2-A546-4B4A-886F-88D50DDCA7CD}"/>
              </a:ext>
            </a:extLst>
          </p:cNvPr>
          <p:cNvSpPr txBox="1"/>
          <p:nvPr/>
        </p:nvSpPr>
        <p:spPr>
          <a:xfrm>
            <a:off x="2861140" y="902761"/>
            <a:ext cx="75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Traceability &amp; Coverage back to 11073-1070x PKP ICS Specifications (via “RI”)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28CD778-8E56-41FC-BF16-A44DD812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Closing the Loop / EP Style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F9F32-9CCD-46D4-8EE6-D7CD59030722}"/>
              </a:ext>
            </a:extLst>
          </p:cNvPr>
          <p:cNvSpPr/>
          <p:nvPr/>
        </p:nvSpPr>
        <p:spPr>
          <a:xfrm>
            <a:off x="2947048" y="838082"/>
            <a:ext cx="7385090" cy="528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6C6D04-0FE5-4263-88F2-089DAB960C73}"/>
              </a:ext>
            </a:extLst>
          </p:cNvPr>
          <p:cNvSpPr/>
          <p:nvPr/>
        </p:nvSpPr>
        <p:spPr>
          <a:xfrm>
            <a:off x="10332138" y="1375724"/>
            <a:ext cx="1718140" cy="990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1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3" grpId="0" animBg="1"/>
      <p:bldP spid="24" grpId="0" animBg="1"/>
      <p:bldP spid="29" grpId="0"/>
      <p:bldP spid="30" grpId="0"/>
      <p:bldP spid="31" grpId="0" animBg="1"/>
      <p:bldP spid="39" grpId="0"/>
      <p:bldP spid="44" grpId="0" animBg="1"/>
      <p:bldP spid="49" grpId="0"/>
      <p:bldP spid="34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901FF-09EB-4C96-A4A3-545134D59E21}"/>
              </a:ext>
            </a:extLst>
          </p:cNvPr>
          <p:cNvGrpSpPr/>
          <p:nvPr/>
        </p:nvGrpSpPr>
        <p:grpSpPr>
          <a:xfrm>
            <a:off x="357536" y="5892260"/>
            <a:ext cx="3477980" cy="923330"/>
            <a:chOff x="151350" y="5277893"/>
            <a:chExt cx="3477980" cy="923330"/>
          </a:xfrm>
          <a:solidFill>
            <a:schemeClr val="bg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04FAF6-69C6-46FC-AB38-A79383D040CC}"/>
                </a:ext>
              </a:extLst>
            </p:cNvPr>
            <p:cNvSpPr txBox="1"/>
            <p:nvPr/>
          </p:nvSpPr>
          <p:spPr>
            <a:xfrm>
              <a:off x="151350" y="5277893"/>
              <a:ext cx="347798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rgbClr val="0070C0"/>
                  </a:solidFill>
                </a:rPr>
                <a:t>Legend</a:t>
              </a:r>
            </a:p>
            <a:p>
              <a:pPr>
                <a:tabLst>
                  <a:tab pos="1255713" algn="l"/>
                </a:tabLst>
              </a:pPr>
              <a:r>
                <a:rPr lang="en-US" dirty="0">
                  <a:solidFill>
                    <a:srgbClr val="0070C0"/>
                  </a:solidFill>
                </a:rPr>
                <a:t>	Automated</a:t>
              </a:r>
            </a:p>
            <a:p>
              <a:pPr>
                <a:tabLst>
                  <a:tab pos="1255713" algn="l"/>
                </a:tabLst>
              </a:pPr>
              <a:r>
                <a:rPr lang="en-US" dirty="0">
                  <a:solidFill>
                    <a:srgbClr val="0070C0"/>
                  </a:solidFill>
                </a:rPr>
                <a:t>	Manual / Semi-auto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6A0947-C01F-4D32-8788-7EC8FCD0656E}"/>
                </a:ext>
              </a:extLst>
            </p:cNvPr>
            <p:cNvCxnSpPr>
              <a:cxnSpLocks/>
            </p:cNvCxnSpPr>
            <p:nvPr/>
          </p:nvCxnSpPr>
          <p:spPr>
            <a:xfrm>
              <a:off x="410760" y="5742136"/>
              <a:ext cx="812644" cy="9125"/>
            </a:xfrm>
            <a:prstGeom prst="straightConnector1">
              <a:avLst/>
            </a:prstGeom>
            <a:grpFill/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743694-F8F0-4B5F-8135-5B41E9FDBD84}"/>
                </a:ext>
              </a:extLst>
            </p:cNvPr>
            <p:cNvCxnSpPr>
              <a:cxnSpLocks/>
            </p:cNvCxnSpPr>
            <p:nvPr/>
          </p:nvCxnSpPr>
          <p:spPr>
            <a:xfrm>
              <a:off x="410760" y="6027821"/>
              <a:ext cx="807609" cy="0"/>
            </a:xfrm>
            <a:prstGeom prst="straightConnector1">
              <a:avLst/>
            </a:prstGeom>
            <a:grpFill/>
            <a:ln w="285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 </a:t>
            </a:r>
            <a:r>
              <a:rPr lang="en-US" i="1" dirty="0">
                <a:solidFill>
                  <a:srgbClr val="0070C0"/>
                </a:solidFill>
              </a:rPr>
              <a:t>Closing the Loop?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A4114EA-7CFE-490C-A2B8-A7AA6CFC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0" y="1376615"/>
            <a:ext cx="10066977" cy="4931885"/>
          </a:xfrm>
          <a:prstGeom prst="rect">
            <a:avLst/>
          </a:prstGeom>
        </p:spPr>
      </p:pic>
      <p:sp>
        <p:nvSpPr>
          <p:cNvPr id="43" name="Rectangle: Folded Corner 42">
            <a:extLst>
              <a:ext uri="{FF2B5EF4-FFF2-40B4-BE49-F238E27FC236}">
                <a16:creationId xmlns:a16="http://schemas.microsoft.com/office/drawing/2014/main" id="{C8224986-90E3-4790-9876-49F7DB2AF061}"/>
              </a:ext>
            </a:extLst>
          </p:cNvPr>
          <p:cNvSpPr/>
          <p:nvPr/>
        </p:nvSpPr>
        <p:spPr>
          <a:xfrm>
            <a:off x="10288918" y="771718"/>
            <a:ext cx="1396483" cy="1000124"/>
          </a:xfrm>
          <a:prstGeom prst="foldedCorner">
            <a:avLst/>
          </a:prstGeom>
          <a:solidFill>
            <a:schemeClr val="bg1"/>
          </a:solidFill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IHE CAT System Test Report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4678A2-3195-448B-969D-39C8F2DC0733}"/>
              </a:ext>
            </a:extLst>
          </p:cNvPr>
          <p:cNvCxnSpPr>
            <a:cxnSpLocks/>
          </p:cNvCxnSpPr>
          <p:nvPr/>
        </p:nvCxnSpPr>
        <p:spPr>
          <a:xfrm flipV="1">
            <a:off x="9283781" y="1438578"/>
            <a:ext cx="902751" cy="203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14CE39-0320-444B-B078-EA0E4715B8DB}"/>
              </a:ext>
            </a:extLst>
          </p:cNvPr>
          <p:cNvSpPr txBox="1"/>
          <p:nvPr/>
        </p:nvSpPr>
        <p:spPr>
          <a:xfrm>
            <a:off x="662152" y="771718"/>
            <a:ext cx="565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Pathway </a:t>
            </a:r>
            <a:r>
              <a:rPr lang="en-US" sz="2400" b="1" i="1" dirty="0">
                <a:solidFill>
                  <a:srgbClr val="FF0000"/>
                </a:solidFill>
              </a:rPr>
              <a:t>without</a:t>
            </a:r>
            <a:r>
              <a:rPr lang="en-US" sz="2400" b="1" dirty="0">
                <a:solidFill>
                  <a:srgbClr val="FF0000"/>
                </a:solidFill>
              </a:rPr>
              <a:t> RI+MC+RR Support …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4FA3290-2664-4DB3-BEFB-DC411558C3BF}"/>
              </a:ext>
            </a:extLst>
          </p:cNvPr>
          <p:cNvSpPr/>
          <p:nvPr/>
        </p:nvSpPr>
        <p:spPr>
          <a:xfrm>
            <a:off x="1633408" y="1287060"/>
            <a:ext cx="8970622" cy="5521434"/>
          </a:xfrm>
          <a:custGeom>
            <a:avLst/>
            <a:gdLst>
              <a:gd name="connsiteX0" fmla="*/ 335173 w 8970622"/>
              <a:gd name="connsiteY0" fmla="*/ 1234820 h 5521434"/>
              <a:gd name="connsiteX1" fmla="*/ 294403 w 8970622"/>
              <a:gd name="connsiteY1" fmla="*/ 1287238 h 5521434"/>
              <a:gd name="connsiteX2" fmla="*/ 166271 w 8970622"/>
              <a:gd name="connsiteY2" fmla="*/ 1421195 h 5521434"/>
              <a:gd name="connsiteX3" fmla="*/ 78908 w 8970622"/>
              <a:gd name="connsiteY3" fmla="*/ 1572624 h 5521434"/>
              <a:gd name="connsiteX4" fmla="*/ 49787 w 8970622"/>
              <a:gd name="connsiteY4" fmla="*/ 1700757 h 5521434"/>
              <a:gd name="connsiteX5" fmla="*/ 9017 w 8970622"/>
              <a:gd name="connsiteY5" fmla="*/ 1904604 h 5521434"/>
              <a:gd name="connsiteX6" fmla="*/ 20666 w 8970622"/>
              <a:gd name="connsiteY6" fmla="*/ 2976257 h 5521434"/>
              <a:gd name="connsiteX7" fmla="*/ 43963 w 8970622"/>
              <a:gd name="connsiteY7" fmla="*/ 3098565 h 5521434"/>
              <a:gd name="connsiteX8" fmla="*/ 137150 w 8970622"/>
              <a:gd name="connsiteY8" fmla="*/ 3413072 h 5521434"/>
              <a:gd name="connsiteX9" fmla="*/ 311876 w 8970622"/>
              <a:gd name="connsiteY9" fmla="*/ 3762525 h 5521434"/>
              <a:gd name="connsiteX10" fmla="*/ 375942 w 8970622"/>
              <a:gd name="connsiteY10" fmla="*/ 3861536 h 5521434"/>
              <a:gd name="connsiteX11" fmla="*/ 509899 w 8970622"/>
              <a:gd name="connsiteY11" fmla="*/ 4047911 h 5521434"/>
              <a:gd name="connsiteX12" fmla="*/ 544844 w 8970622"/>
              <a:gd name="connsiteY12" fmla="*/ 4106153 h 5521434"/>
              <a:gd name="connsiteX13" fmla="*/ 917593 w 8970622"/>
              <a:gd name="connsiteY13" fmla="*/ 4478902 h 5521434"/>
              <a:gd name="connsiteX14" fmla="*/ 999132 w 8970622"/>
              <a:gd name="connsiteY14" fmla="*/ 4542968 h 5521434"/>
              <a:gd name="connsiteX15" fmla="*/ 1255397 w 8970622"/>
              <a:gd name="connsiteY15" fmla="*/ 4706046 h 5521434"/>
              <a:gd name="connsiteX16" fmla="*/ 1599025 w 8970622"/>
              <a:gd name="connsiteY16" fmla="*/ 4869123 h 5521434"/>
              <a:gd name="connsiteX17" fmla="*/ 2000895 w 8970622"/>
              <a:gd name="connsiteY17" fmla="*/ 5096267 h 5521434"/>
              <a:gd name="connsiteX18" fmla="*/ 2204742 w 8970622"/>
              <a:gd name="connsiteY18" fmla="*/ 5171982 h 5521434"/>
              <a:gd name="connsiteX19" fmla="*/ 2338699 w 8970622"/>
              <a:gd name="connsiteY19" fmla="*/ 5241872 h 5521434"/>
              <a:gd name="connsiteX20" fmla="*/ 2740569 w 8970622"/>
              <a:gd name="connsiteY20" fmla="*/ 5364181 h 5521434"/>
              <a:gd name="connsiteX21" fmla="*/ 3107494 w 8970622"/>
              <a:gd name="connsiteY21" fmla="*/ 5445720 h 5521434"/>
              <a:gd name="connsiteX22" fmla="*/ 3357935 w 8970622"/>
              <a:gd name="connsiteY22" fmla="*/ 5474841 h 5521434"/>
              <a:gd name="connsiteX23" fmla="*/ 3788926 w 8970622"/>
              <a:gd name="connsiteY23" fmla="*/ 5521434 h 5521434"/>
              <a:gd name="connsiteX24" fmla="*/ 4103433 w 8970622"/>
              <a:gd name="connsiteY24" fmla="*/ 5498137 h 5521434"/>
              <a:gd name="connsiteX25" fmla="*/ 4254862 w 8970622"/>
              <a:gd name="connsiteY25" fmla="*/ 5445720 h 5521434"/>
              <a:gd name="connsiteX26" fmla="*/ 4388819 w 8970622"/>
              <a:gd name="connsiteY26" fmla="*/ 5393302 h 5521434"/>
              <a:gd name="connsiteX27" fmla="*/ 4848931 w 8970622"/>
              <a:gd name="connsiteY27" fmla="*/ 5072971 h 5521434"/>
              <a:gd name="connsiteX28" fmla="*/ 5017833 w 8970622"/>
              <a:gd name="connsiteY28" fmla="*/ 4845827 h 5521434"/>
              <a:gd name="connsiteX29" fmla="*/ 5145965 w 8970622"/>
              <a:gd name="connsiteY29" fmla="*/ 4636155 h 5521434"/>
              <a:gd name="connsiteX30" fmla="*/ 5186735 w 8970622"/>
              <a:gd name="connsiteY30" fmla="*/ 4537144 h 5521434"/>
              <a:gd name="connsiteX31" fmla="*/ 5192559 w 8970622"/>
              <a:gd name="connsiteY31" fmla="*/ 4414836 h 5521434"/>
              <a:gd name="connsiteX32" fmla="*/ 5204207 w 8970622"/>
              <a:gd name="connsiteY32" fmla="*/ 4286703 h 5521434"/>
              <a:gd name="connsiteX33" fmla="*/ 5221680 w 8970622"/>
              <a:gd name="connsiteY33" fmla="*/ 2871422 h 5521434"/>
              <a:gd name="connsiteX34" fmla="*/ 5274098 w 8970622"/>
              <a:gd name="connsiteY34" fmla="*/ 2609332 h 5521434"/>
              <a:gd name="connsiteX35" fmla="*/ 5309043 w 8970622"/>
              <a:gd name="connsiteY35" fmla="*/ 2440430 h 5521434"/>
              <a:gd name="connsiteX36" fmla="*/ 5314867 w 8970622"/>
              <a:gd name="connsiteY36" fmla="*/ 2347243 h 5521434"/>
              <a:gd name="connsiteX37" fmla="*/ 5349812 w 8970622"/>
              <a:gd name="connsiteY37" fmla="*/ 2213286 h 5521434"/>
              <a:gd name="connsiteX38" fmla="*/ 5378933 w 8970622"/>
              <a:gd name="connsiteY38" fmla="*/ 2056033 h 5521434"/>
              <a:gd name="connsiteX39" fmla="*/ 5483769 w 8970622"/>
              <a:gd name="connsiteY39" fmla="*/ 1578448 h 5521434"/>
              <a:gd name="connsiteX40" fmla="*/ 5518714 w 8970622"/>
              <a:gd name="connsiteY40" fmla="*/ 1432843 h 5521434"/>
              <a:gd name="connsiteX41" fmla="*/ 5565308 w 8970622"/>
              <a:gd name="connsiteY41" fmla="*/ 1281414 h 5521434"/>
              <a:gd name="connsiteX42" fmla="*/ 5582781 w 8970622"/>
              <a:gd name="connsiteY42" fmla="*/ 1205699 h 5521434"/>
              <a:gd name="connsiteX43" fmla="*/ 5623550 w 8970622"/>
              <a:gd name="connsiteY43" fmla="*/ 1077567 h 5521434"/>
              <a:gd name="connsiteX44" fmla="*/ 5687616 w 8970622"/>
              <a:gd name="connsiteY44" fmla="*/ 931962 h 5521434"/>
              <a:gd name="connsiteX45" fmla="*/ 5786628 w 8970622"/>
              <a:gd name="connsiteY45" fmla="*/ 798005 h 5521434"/>
              <a:gd name="connsiteX46" fmla="*/ 5967178 w 8970622"/>
              <a:gd name="connsiteY46" fmla="*/ 815478 h 5521434"/>
              <a:gd name="connsiteX47" fmla="*/ 6299158 w 8970622"/>
              <a:gd name="connsiteY47" fmla="*/ 1001852 h 5521434"/>
              <a:gd name="connsiteX48" fmla="*/ 6415642 w 8970622"/>
              <a:gd name="connsiteY48" fmla="*/ 1054270 h 5521434"/>
              <a:gd name="connsiteX49" fmla="*/ 6636961 w 8970622"/>
              <a:gd name="connsiteY49" fmla="*/ 1269765 h 5521434"/>
              <a:gd name="connsiteX50" fmla="*/ 6701028 w 8970622"/>
              <a:gd name="connsiteY50" fmla="*/ 1333832 h 5521434"/>
              <a:gd name="connsiteX51" fmla="*/ 6846633 w 8970622"/>
              <a:gd name="connsiteY51" fmla="*/ 1508558 h 5521434"/>
              <a:gd name="connsiteX52" fmla="*/ 7050480 w 8970622"/>
              <a:gd name="connsiteY52" fmla="*/ 1735702 h 5521434"/>
              <a:gd name="connsiteX53" fmla="*/ 7126195 w 8970622"/>
              <a:gd name="connsiteY53" fmla="*/ 1840537 h 5521434"/>
              <a:gd name="connsiteX54" fmla="*/ 7190261 w 8970622"/>
              <a:gd name="connsiteY54" fmla="*/ 1945373 h 5521434"/>
              <a:gd name="connsiteX55" fmla="*/ 7231030 w 8970622"/>
              <a:gd name="connsiteY55" fmla="*/ 1991967 h 5521434"/>
              <a:gd name="connsiteX56" fmla="*/ 7295096 w 8970622"/>
              <a:gd name="connsiteY56" fmla="*/ 2067681 h 5521434"/>
              <a:gd name="connsiteX57" fmla="*/ 7388284 w 8970622"/>
              <a:gd name="connsiteY57" fmla="*/ 2125923 h 5521434"/>
              <a:gd name="connsiteX58" fmla="*/ 7411581 w 8970622"/>
              <a:gd name="connsiteY58" fmla="*/ 2143396 h 5521434"/>
              <a:gd name="connsiteX59" fmla="*/ 8005649 w 8970622"/>
              <a:gd name="connsiteY59" fmla="*/ 2248232 h 5521434"/>
              <a:gd name="connsiteX60" fmla="*/ 8291035 w 8970622"/>
              <a:gd name="connsiteY60" fmla="*/ 2265704 h 5521434"/>
              <a:gd name="connsiteX61" fmla="*/ 8407519 w 8970622"/>
              <a:gd name="connsiteY61" fmla="*/ 2271529 h 5521434"/>
              <a:gd name="connsiteX62" fmla="*/ 8949170 w 8970622"/>
              <a:gd name="connsiteY62" fmla="*/ 2475376 h 5521434"/>
              <a:gd name="connsiteX63" fmla="*/ 8943346 w 8970622"/>
              <a:gd name="connsiteY63" fmla="*/ 2591860 h 5521434"/>
              <a:gd name="connsiteX64" fmla="*/ 8867631 w 8970622"/>
              <a:gd name="connsiteY64" fmla="*/ 2813179 h 5521434"/>
              <a:gd name="connsiteX65" fmla="*/ 8838510 w 8970622"/>
              <a:gd name="connsiteY65" fmla="*/ 2935488 h 5521434"/>
              <a:gd name="connsiteX66" fmla="*/ 8803565 w 8970622"/>
              <a:gd name="connsiteY66" fmla="*/ 3011202 h 5521434"/>
              <a:gd name="connsiteX67" fmla="*/ 8722026 w 8970622"/>
              <a:gd name="connsiteY67" fmla="*/ 3284940 h 5521434"/>
              <a:gd name="connsiteX68" fmla="*/ 8698730 w 8970622"/>
              <a:gd name="connsiteY68" fmla="*/ 3360655 h 5521434"/>
              <a:gd name="connsiteX69" fmla="*/ 8553124 w 8970622"/>
              <a:gd name="connsiteY69" fmla="*/ 3605271 h 5521434"/>
              <a:gd name="connsiteX70" fmla="*/ 8384223 w 8970622"/>
              <a:gd name="connsiteY70" fmla="*/ 3762525 h 5521434"/>
              <a:gd name="connsiteX71" fmla="*/ 8355102 w 8970622"/>
              <a:gd name="connsiteY71" fmla="*/ 3774173 h 5521434"/>
              <a:gd name="connsiteX72" fmla="*/ 8291035 w 8970622"/>
              <a:gd name="connsiteY72" fmla="*/ 3785822 h 5521434"/>
              <a:gd name="connsiteX73" fmla="*/ 8093012 w 8970622"/>
              <a:gd name="connsiteY73" fmla="*/ 3774173 h 5521434"/>
              <a:gd name="connsiteX74" fmla="*/ 7865868 w 8970622"/>
              <a:gd name="connsiteY74" fmla="*/ 3675162 h 5521434"/>
              <a:gd name="connsiteX75" fmla="*/ 7737736 w 8970622"/>
              <a:gd name="connsiteY75" fmla="*/ 3634392 h 5521434"/>
              <a:gd name="connsiteX76" fmla="*/ 7720263 w 8970622"/>
              <a:gd name="connsiteY76" fmla="*/ 3611095 h 5521434"/>
              <a:gd name="connsiteX77" fmla="*/ 7359163 w 8970622"/>
              <a:gd name="connsiteY77" fmla="*/ 3238346 h 5521434"/>
              <a:gd name="connsiteX78" fmla="*/ 7236854 w 8970622"/>
              <a:gd name="connsiteY78" fmla="*/ 3028675 h 5521434"/>
              <a:gd name="connsiteX79" fmla="*/ 7120370 w 8970622"/>
              <a:gd name="connsiteY79" fmla="*/ 2848125 h 5521434"/>
              <a:gd name="connsiteX80" fmla="*/ 7067953 w 8970622"/>
              <a:gd name="connsiteY80" fmla="*/ 2749113 h 5521434"/>
              <a:gd name="connsiteX81" fmla="*/ 6986414 w 8970622"/>
              <a:gd name="connsiteY81" fmla="*/ 2626805 h 5521434"/>
              <a:gd name="connsiteX82" fmla="*/ 6922347 w 8970622"/>
              <a:gd name="connsiteY82" fmla="*/ 2516145 h 5521434"/>
              <a:gd name="connsiteX83" fmla="*/ 6776742 w 8970622"/>
              <a:gd name="connsiteY83" fmla="*/ 2242408 h 5521434"/>
              <a:gd name="connsiteX84" fmla="*/ 6648610 w 8970622"/>
              <a:gd name="connsiteY84" fmla="*/ 2050209 h 5521434"/>
              <a:gd name="connsiteX85" fmla="*/ 6543774 w 8970622"/>
              <a:gd name="connsiteY85" fmla="*/ 1892955 h 5521434"/>
              <a:gd name="connsiteX86" fmla="*/ 6503005 w 8970622"/>
              <a:gd name="connsiteY86" fmla="*/ 1805592 h 5521434"/>
              <a:gd name="connsiteX87" fmla="*/ 6398169 w 8970622"/>
              <a:gd name="connsiteY87" fmla="*/ 1636690 h 5521434"/>
              <a:gd name="connsiteX88" fmla="*/ 6369048 w 8970622"/>
              <a:gd name="connsiteY88" fmla="*/ 1560976 h 5521434"/>
              <a:gd name="connsiteX89" fmla="*/ 6229267 w 8970622"/>
              <a:gd name="connsiteY89" fmla="*/ 1281414 h 5521434"/>
              <a:gd name="connsiteX90" fmla="*/ 6118607 w 8970622"/>
              <a:gd name="connsiteY90" fmla="*/ 984379 h 5521434"/>
              <a:gd name="connsiteX91" fmla="*/ 6095310 w 8970622"/>
              <a:gd name="connsiteY91" fmla="*/ 937786 h 5521434"/>
              <a:gd name="connsiteX92" fmla="*/ 6112783 w 8970622"/>
              <a:gd name="connsiteY92" fmla="*/ 652400 h 5521434"/>
              <a:gd name="connsiteX93" fmla="*/ 6141904 w 8970622"/>
              <a:gd name="connsiteY93" fmla="*/ 582509 h 5521434"/>
              <a:gd name="connsiteX94" fmla="*/ 6171025 w 8970622"/>
              <a:gd name="connsiteY94" fmla="*/ 559213 h 5521434"/>
              <a:gd name="connsiteX95" fmla="*/ 6200146 w 8970622"/>
              <a:gd name="connsiteY95" fmla="*/ 524267 h 5521434"/>
              <a:gd name="connsiteX96" fmla="*/ 6392345 w 8970622"/>
              <a:gd name="connsiteY96" fmla="*/ 390311 h 5521434"/>
              <a:gd name="connsiteX97" fmla="*/ 6730149 w 8970622"/>
              <a:gd name="connsiteY97" fmla="*/ 215585 h 5521434"/>
              <a:gd name="connsiteX98" fmla="*/ 6846633 w 8970622"/>
              <a:gd name="connsiteY98" fmla="*/ 163167 h 5521434"/>
              <a:gd name="connsiteX99" fmla="*/ 6974765 w 8970622"/>
              <a:gd name="connsiteY99" fmla="*/ 122397 h 5521434"/>
              <a:gd name="connsiteX100" fmla="*/ 7044656 w 8970622"/>
              <a:gd name="connsiteY100" fmla="*/ 87452 h 5521434"/>
              <a:gd name="connsiteX101" fmla="*/ 7126195 w 8970622"/>
              <a:gd name="connsiteY101" fmla="*/ 69979 h 5521434"/>
              <a:gd name="connsiteX102" fmla="*/ 7178612 w 8970622"/>
              <a:gd name="connsiteY102" fmla="*/ 52507 h 5521434"/>
              <a:gd name="connsiteX103" fmla="*/ 8157079 w 8970622"/>
              <a:gd name="connsiteY103" fmla="*/ 40858 h 5521434"/>
              <a:gd name="connsiteX104" fmla="*/ 8209496 w 8970622"/>
              <a:gd name="connsiteY104" fmla="*/ 29210 h 5521434"/>
              <a:gd name="connsiteX105" fmla="*/ 8314332 w 8970622"/>
              <a:gd name="connsiteY105" fmla="*/ 17562 h 5521434"/>
              <a:gd name="connsiteX106" fmla="*/ 8360926 w 8970622"/>
              <a:gd name="connsiteY106" fmla="*/ 11737 h 5521434"/>
              <a:gd name="connsiteX107" fmla="*/ 8430816 w 8970622"/>
              <a:gd name="connsiteY107" fmla="*/ 89 h 552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970622" h="5521434">
                <a:moveTo>
                  <a:pt x="335173" y="1234820"/>
                </a:moveTo>
                <a:cubicBezTo>
                  <a:pt x="321583" y="1252293"/>
                  <a:pt x="309267" y="1270836"/>
                  <a:pt x="294403" y="1287238"/>
                </a:cubicBezTo>
                <a:cubicBezTo>
                  <a:pt x="252910" y="1333024"/>
                  <a:pt x="205149" y="1373169"/>
                  <a:pt x="166271" y="1421195"/>
                </a:cubicBezTo>
                <a:cubicBezTo>
                  <a:pt x="113143" y="1486824"/>
                  <a:pt x="105211" y="1511252"/>
                  <a:pt x="78908" y="1572624"/>
                </a:cubicBezTo>
                <a:cubicBezTo>
                  <a:pt x="67804" y="1650359"/>
                  <a:pt x="78857" y="1584478"/>
                  <a:pt x="49787" y="1700757"/>
                </a:cubicBezTo>
                <a:cubicBezTo>
                  <a:pt x="22302" y="1810696"/>
                  <a:pt x="27961" y="1790940"/>
                  <a:pt x="9017" y="1904604"/>
                </a:cubicBezTo>
                <a:cubicBezTo>
                  <a:pt x="-3175" y="2331331"/>
                  <a:pt x="-6241" y="2322804"/>
                  <a:pt x="20666" y="2976257"/>
                </a:cubicBezTo>
                <a:cubicBezTo>
                  <a:pt x="22373" y="3017724"/>
                  <a:pt x="33269" y="3058464"/>
                  <a:pt x="43963" y="3098565"/>
                </a:cubicBezTo>
                <a:cubicBezTo>
                  <a:pt x="72136" y="3204214"/>
                  <a:pt x="91501" y="3313717"/>
                  <a:pt x="137150" y="3413072"/>
                </a:cubicBezTo>
                <a:cubicBezTo>
                  <a:pt x="222039" y="3597832"/>
                  <a:pt x="220320" y="3609932"/>
                  <a:pt x="311876" y="3762525"/>
                </a:cubicBezTo>
                <a:cubicBezTo>
                  <a:pt x="332101" y="3796233"/>
                  <a:pt x="353532" y="3829239"/>
                  <a:pt x="375942" y="3861536"/>
                </a:cubicBezTo>
                <a:cubicBezTo>
                  <a:pt x="419557" y="3924393"/>
                  <a:pt x="470537" y="3982307"/>
                  <a:pt x="509899" y="4047911"/>
                </a:cubicBezTo>
                <a:cubicBezTo>
                  <a:pt x="521547" y="4067325"/>
                  <a:pt x="530282" y="4088817"/>
                  <a:pt x="544844" y="4106153"/>
                </a:cubicBezTo>
                <a:cubicBezTo>
                  <a:pt x="721587" y="4316561"/>
                  <a:pt x="730579" y="4323057"/>
                  <a:pt x="917593" y="4478902"/>
                </a:cubicBezTo>
                <a:cubicBezTo>
                  <a:pt x="944147" y="4501030"/>
                  <a:pt x="969970" y="4524411"/>
                  <a:pt x="999132" y="4542968"/>
                </a:cubicBezTo>
                <a:cubicBezTo>
                  <a:pt x="1084554" y="4597327"/>
                  <a:pt x="1163924" y="4662635"/>
                  <a:pt x="1255397" y="4706046"/>
                </a:cubicBezTo>
                <a:cubicBezTo>
                  <a:pt x="1369940" y="4760405"/>
                  <a:pt x="1491223" y="4802388"/>
                  <a:pt x="1599025" y="4869123"/>
                </a:cubicBezTo>
                <a:cubicBezTo>
                  <a:pt x="1711375" y="4938673"/>
                  <a:pt x="1900350" y="5058921"/>
                  <a:pt x="2000895" y="5096267"/>
                </a:cubicBezTo>
                <a:cubicBezTo>
                  <a:pt x="2068844" y="5121505"/>
                  <a:pt x="2138177" y="5143290"/>
                  <a:pt x="2204742" y="5171982"/>
                </a:cubicBezTo>
                <a:cubicBezTo>
                  <a:pt x="2250993" y="5191918"/>
                  <a:pt x="2291937" y="5223167"/>
                  <a:pt x="2338699" y="5241872"/>
                </a:cubicBezTo>
                <a:cubicBezTo>
                  <a:pt x="2421096" y="5274831"/>
                  <a:pt x="2647707" y="5339894"/>
                  <a:pt x="2740569" y="5364181"/>
                </a:cubicBezTo>
                <a:cubicBezTo>
                  <a:pt x="2829194" y="5387360"/>
                  <a:pt x="3013455" y="5431550"/>
                  <a:pt x="3107494" y="5445720"/>
                </a:cubicBezTo>
                <a:cubicBezTo>
                  <a:pt x="3190599" y="5458243"/>
                  <a:pt x="3274587" y="5464055"/>
                  <a:pt x="3357935" y="5474841"/>
                </a:cubicBezTo>
                <a:cubicBezTo>
                  <a:pt x="3725705" y="5522435"/>
                  <a:pt x="3473843" y="5501742"/>
                  <a:pt x="3788926" y="5521434"/>
                </a:cubicBezTo>
                <a:cubicBezTo>
                  <a:pt x="3893762" y="5513668"/>
                  <a:pt x="3999671" y="5514998"/>
                  <a:pt x="4103433" y="5498137"/>
                </a:cubicBezTo>
                <a:cubicBezTo>
                  <a:pt x="4156156" y="5489570"/>
                  <a:pt x="4204723" y="5464138"/>
                  <a:pt x="4254862" y="5445720"/>
                </a:cubicBezTo>
                <a:cubicBezTo>
                  <a:pt x="4299870" y="5429186"/>
                  <a:pt x="4346193" y="5415261"/>
                  <a:pt x="4388819" y="5393302"/>
                </a:cubicBezTo>
                <a:cubicBezTo>
                  <a:pt x="4591985" y="5288641"/>
                  <a:pt x="4683716" y="5227860"/>
                  <a:pt x="4848931" y="5072971"/>
                </a:cubicBezTo>
                <a:cubicBezTo>
                  <a:pt x="4883720" y="5040356"/>
                  <a:pt x="5005619" y="4863951"/>
                  <a:pt x="5017833" y="4845827"/>
                </a:cubicBezTo>
                <a:cubicBezTo>
                  <a:pt x="5038394" y="4815317"/>
                  <a:pt x="5122352" y="4684955"/>
                  <a:pt x="5145965" y="4636155"/>
                </a:cubicBezTo>
                <a:cubicBezTo>
                  <a:pt x="5161511" y="4604026"/>
                  <a:pt x="5173145" y="4570148"/>
                  <a:pt x="5186735" y="4537144"/>
                </a:cubicBezTo>
                <a:cubicBezTo>
                  <a:pt x="5188676" y="4496375"/>
                  <a:pt x="5189718" y="4455553"/>
                  <a:pt x="5192559" y="4414836"/>
                </a:cubicBezTo>
                <a:cubicBezTo>
                  <a:pt x="5195544" y="4372053"/>
                  <a:pt x="5203398" y="4329582"/>
                  <a:pt x="5204207" y="4286703"/>
                </a:cubicBezTo>
                <a:cubicBezTo>
                  <a:pt x="5213107" y="3814991"/>
                  <a:pt x="5211080" y="3343099"/>
                  <a:pt x="5221680" y="2871422"/>
                </a:cubicBezTo>
                <a:cubicBezTo>
                  <a:pt x="5224716" y="2736312"/>
                  <a:pt x="5244039" y="2734581"/>
                  <a:pt x="5274098" y="2609332"/>
                </a:cubicBezTo>
                <a:cubicBezTo>
                  <a:pt x="5287515" y="2553426"/>
                  <a:pt x="5297395" y="2496731"/>
                  <a:pt x="5309043" y="2440430"/>
                </a:cubicBezTo>
                <a:cubicBezTo>
                  <a:pt x="5310984" y="2409368"/>
                  <a:pt x="5309369" y="2377876"/>
                  <a:pt x="5314867" y="2347243"/>
                </a:cubicBezTo>
                <a:cubicBezTo>
                  <a:pt x="5323019" y="2301822"/>
                  <a:pt x="5339897" y="2258355"/>
                  <a:pt x="5349812" y="2213286"/>
                </a:cubicBezTo>
                <a:cubicBezTo>
                  <a:pt x="5361266" y="2161222"/>
                  <a:pt x="5369669" y="2108531"/>
                  <a:pt x="5378933" y="2056033"/>
                </a:cubicBezTo>
                <a:cubicBezTo>
                  <a:pt x="5430757" y="1762367"/>
                  <a:pt x="5367891" y="2059343"/>
                  <a:pt x="5483769" y="1578448"/>
                </a:cubicBezTo>
                <a:cubicBezTo>
                  <a:pt x="5495462" y="1529924"/>
                  <a:pt x="5504035" y="1480549"/>
                  <a:pt x="5518714" y="1432843"/>
                </a:cubicBezTo>
                <a:cubicBezTo>
                  <a:pt x="5534245" y="1382367"/>
                  <a:pt x="5550972" y="1332243"/>
                  <a:pt x="5565308" y="1281414"/>
                </a:cubicBezTo>
                <a:cubicBezTo>
                  <a:pt x="5572339" y="1256485"/>
                  <a:pt x="5575665" y="1230604"/>
                  <a:pt x="5582781" y="1205699"/>
                </a:cubicBezTo>
                <a:cubicBezTo>
                  <a:pt x="5595094" y="1162603"/>
                  <a:pt x="5609377" y="1120087"/>
                  <a:pt x="5623550" y="1077567"/>
                </a:cubicBezTo>
                <a:cubicBezTo>
                  <a:pt x="5641964" y="1022325"/>
                  <a:pt x="5657102" y="983836"/>
                  <a:pt x="5687616" y="931962"/>
                </a:cubicBezTo>
                <a:cubicBezTo>
                  <a:pt x="5754846" y="817671"/>
                  <a:pt x="5729171" y="841098"/>
                  <a:pt x="5786628" y="798005"/>
                </a:cubicBezTo>
                <a:cubicBezTo>
                  <a:pt x="5846811" y="803829"/>
                  <a:pt x="5908582" y="800563"/>
                  <a:pt x="5967178" y="815478"/>
                </a:cubicBezTo>
                <a:cubicBezTo>
                  <a:pt x="6075257" y="842989"/>
                  <a:pt x="6212966" y="953064"/>
                  <a:pt x="6299158" y="1001852"/>
                </a:cubicBezTo>
                <a:cubicBezTo>
                  <a:pt x="6336212" y="1022826"/>
                  <a:pt x="6379594" y="1031611"/>
                  <a:pt x="6415642" y="1054270"/>
                </a:cubicBezTo>
                <a:cubicBezTo>
                  <a:pt x="6474277" y="1091126"/>
                  <a:pt x="6606123" y="1238020"/>
                  <a:pt x="6636961" y="1269765"/>
                </a:cubicBezTo>
                <a:cubicBezTo>
                  <a:pt x="6658005" y="1291428"/>
                  <a:pt x="6681693" y="1310631"/>
                  <a:pt x="6701028" y="1333832"/>
                </a:cubicBezTo>
                <a:cubicBezTo>
                  <a:pt x="6749563" y="1392074"/>
                  <a:pt x="6790746" y="1457328"/>
                  <a:pt x="6846633" y="1508558"/>
                </a:cubicBezTo>
                <a:cubicBezTo>
                  <a:pt x="6964896" y="1616966"/>
                  <a:pt x="6904219" y="1555312"/>
                  <a:pt x="7050480" y="1735702"/>
                </a:cubicBezTo>
                <a:cubicBezTo>
                  <a:pt x="7080317" y="1772501"/>
                  <a:pt x="7101572" y="1800245"/>
                  <a:pt x="7126195" y="1840537"/>
                </a:cubicBezTo>
                <a:cubicBezTo>
                  <a:pt x="7167202" y="1907638"/>
                  <a:pt x="7142455" y="1880183"/>
                  <a:pt x="7190261" y="1945373"/>
                </a:cubicBezTo>
                <a:cubicBezTo>
                  <a:pt x="7242714" y="2016900"/>
                  <a:pt x="7201484" y="1957875"/>
                  <a:pt x="7231030" y="1991967"/>
                </a:cubicBezTo>
                <a:cubicBezTo>
                  <a:pt x="7252682" y="2016951"/>
                  <a:pt x="7269929" y="2046242"/>
                  <a:pt x="7295096" y="2067681"/>
                </a:cubicBezTo>
                <a:cubicBezTo>
                  <a:pt x="7322981" y="2091435"/>
                  <a:pt x="7357571" y="2105960"/>
                  <a:pt x="7388284" y="2125923"/>
                </a:cubicBezTo>
                <a:cubicBezTo>
                  <a:pt x="7396423" y="2131213"/>
                  <a:pt x="7402237" y="2140764"/>
                  <a:pt x="7411581" y="2143396"/>
                </a:cubicBezTo>
                <a:cubicBezTo>
                  <a:pt x="7817310" y="2257687"/>
                  <a:pt x="7693182" y="2239305"/>
                  <a:pt x="8005649" y="2248232"/>
                </a:cubicBezTo>
                <a:lnTo>
                  <a:pt x="8291035" y="2265704"/>
                </a:lnTo>
                <a:cubicBezTo>
                  <a:pt x="8329846" y="2267954"/>
                  <a:pt x="8370477" y="2259728"/>
                  <a:pt x="8407519" y="2271529"/>
                </a:cubicBezTo>
                <a:cubicBezTo>
                  <a:pt x="8591329" y="2330088"/>
                  <a:pt x="8949170" y="2475376"/>
                  <a:pt x="8949170" y="2475376"/>
                </a:cubicBezTo>
                <a:cubicBezTo>
                  <a:pt x="8984289" y="2510492"/>
                  <a:pt x="8971930" y="2491815"/>
                  <a:pt x="8943346" y="2591860"/>
                </a:cubicBezTo>
                <a:cubicBezTo>
                  <a:pt x="8921926" y="2666831"/>
                  <a:pt x="8885691" y="2737329"/>
                  <a:pt x="8867631" y="2813179"/>
                </a:cubicBezTo>
                <a:cubicBezTo>
                  <a:pt x="8857924" y="2853949"/>
                  <a:pt x="8851410" y="2895614"/>
                  <a:pt x="8838510" y="2935488"/>
                </a:cubicBezTo>
                <a:cubicBezTo>
                  <a:pt x="8829954" y="2961935"/>
                  <a:pt x="8812355" y="2984832"/>
                  <a:pt x="8803565" y="3011202"/>
                </a:cubicBezTo>
                <a:cubicBezTo>
                  <a:pt x="8773458" y="3101524"/>
                  <a:pt x="8749384" y="3193747"/>
                  <a:pt x="8722026" y="3284940"/>
                </a:cubicBezTo>
                <a:cubicBezTo>
                  <a:pt x="8714438" y="3310232"/>
                  <a:pt x="8710913" y="3337227"/>
                  <a:pt x="8698730" y="3360655"/>
                </a:cubicBezTo>
                <a:cubicBezTo>
                  <a:pt x="8636947" y="3479468"/>
                  <a:pt x="8630511" y="3507821"/>
                  <a:pt x="8553124" y="3605271"/>
                </a:cubicBezTo>
                <a:cubicBezTo>
                  <a:pt x="8486000" y="3689798"/>
                  <a:pt x="8469449" y="3708698"/>
                  <a:pt x="8384223" y="3762525"/>
                </a:cubicBezTo>
                <a:cubicBezTo>
                  <a:pt x="8375384" y="3768108"/>
                  <a:pt x="8365020" y="3770867"/>
                  <a:pt x="8355102" y="3774173"/>
                </a:cubicBezTo>
                <a:cubicBezTo>
                  <a:pt x="8334508" y="3781037"/>
                  <a:pt x="8312253" y="3782791"/>
                  <a:pt x="8291035" y="3785822"/>
                </a:cubicBezTo>
                <a:cubicBezTo>
                  <a:pt x="8225027" y="3781939"/>
                  <a:pt x="8157002" y="3790828"/>
                  <a:pt x="8093012" y="3774173"/>
                </a:cubicBezTo>
                <a:cubicBezTo>
                  <a:pt x="8013080" y="3753369"/>
                  <a:pt x="7942728" y="3705402"/>
                  <a:pt x="7865868" y="3675162"/>
                </a:cubicBezTo>
                <a:cubicBezTo>
                  <a:pt x="7824159" y="3658752"/>
                  <a:pt x="7780447" y="3647982"/>
                  <a:pt x="7737736" y="3634392"/>
                </a:cubicBezTo>
                <a:cubicBezTo>
                  <a:pt x="7731912" y="3626626"/>
                  <a:pt x="7727216" y="3617869"/>
                  <a:pt x="7720263" y="3611095"/>
                </a:cubicBezTo>
                <a:cubicBezTo>
                  <a:pt x="7646364" y="3539091"/>
                  <a:pt x="7419782" y="3342263"/>
                  <a:pt x="7359163" y="3238346"/>
                </a:cubicBezTo>
                <a:cubicBezTo>
                  <a:pt x="7318393" y="3168456"/>
                  <a:pt x="7280719" y="3096665"/>
                  <a:pt x="7236854" y="3028675"/>
                </a:cubicBezTo>
                <a:cubicBezTo>
                  <a:pt x="7198026" y="2968492"/>
                  <a:pt x="7157406" y="2909427"/>
                  <a:pt x="7120370" y="2848125"/>
                </a:cubicBezTo>
                <a:cubicBezTo>
                  <a:pt x="7101059" y="2816162"/>
                  <a:pt x="7087290" y="2781061"/>
                  <a:pt x="7067953" y="2749113"/>
                </a:cubicBezTo>
                <a:cubicBezTo>
                  <a:pt x="7042581" y="2707195"/>
                  <a:pt x="7012383" y="2668356"/>
                  <a:pt x="6986414" y="2626805"/>
                </a:cubicBezTo>
                <a:cubicBezTo>
                  <a:pt x="6963824" y="2590661"/>
                  <a:pt x="6942757" y="2553563"/>
                  <a:pt x="6922347" y="2516145"/>
                </a:cubicBezTo>
                <a:cubicBezTo>
                  <a:pt x="6872857" y="2425414"/>
                  <a:pt x="6834071" y="2328401"/>
                  <a:pt x="6776742" y="2242408"/>
                </a:cubicBezTo>
                <a:lnTo>
                  <a:pt x="6648610" y="2050209"/>
                </a:lnTo>
                <a:cubicBezTo>
                  <a:pt x="6622074" y="2010862"/>
                  <a:pt x="6559708" y="1927099"/>
                  <a:pt x="6543774" y="1892955"/>
                </a:cubicBezTo>
                <a:cubicBezTo>
                  <a:pt x="6530184" y="1863834"/>
                  <a:pt x="6518880" y="1833533"/>
                  <a:pt x="6503005" y="1805592"/>
                </a:cubicBezTo>
                <a:cubicBezTo>
                  <a:pt x="6470270" y="1747978"/>
                  <a:pt x="6421957" y="1698537"/>
                  <a:pt x="6398169" y="1636690"/>
                </a:cubicBezTo>
                <a:cubicBezTo>
                  <a:pt x="6388462" y="1611452"/>
                  <a:pt x="6380314" y="1585557"/>
                  <a:pt x="6369048" y="1560976"/>
                </a:cubicBezTo>
                <a:cubicBezTo>
                  <a:pt x="6305273" y="1421830"/>
                  <a:pt x="6313809" y="1535044"/>
                  <a:pt x="6229267" y="1281414"/>
                </a:cubicBezTo>
                <a:cubicBezTo>
                  <a:pt x="6198246" y="1188349"/>
                  <a:pt x="6159784" y="1066731"/>
                  <a:pt x="6118607" y="984379"/>
                </a:cubicBezTo>
                <a:lnTo>
                  <a:pt x="6095310" y="937786"/>
                </a:lnTo>
                <a:cubicBezTo>
                  <a:pt x="6089269" y="804876"/>
                  <a:pt x="6080507" y="792261"/>
                  <a:pt x="6112783" y="652400"/>
                </a:cubicBezTo>
                <a:cubicBezTo>
                  <a:pt x="6118458" y="627808"/>
                  <a:pt x="6128528" y="603911"/>
                  <a:pt x="6141904" y="582509"/>
                </a:cubicBezTo>
                <a:cubicBezTo>
                  <a:pt x="6148492" y="571968"/>
                  <a:pt x="6162235" y="568003"/>
                  <a:pt x="6171025" y="559213"/>
                </a:cubicBezTo>
                <a:cubicBezTo>
                  <a:pt x="6181747" y="548491"/>
                  <a:pt x="6189084" y="534638"/>
                  <a:pt x="6200146" y="524267"/>
                </a:cubicBezTo>
                <a:cubicBezTo>
                  <a:pt x="6259103" y="468994"/>
                  <a:pt x="6322198" y="433084"/>
                  <a:pt x="6392345" y="390311"/>
                </a:cubicBezTo>
                <a:cubicBezTo>
                  <a:pt x="6521544" y="311531"/>
                  <a:pt x="6572079" y="290601"/>
                  <a:pt x="6730149" y="215585"/>
                </a:cubicBezTo>
                <a:cubicBezTo>
                  <a:pt x="6768615" y="197330"/>
                  <a:pt x="6806059" y="176077"/>
                  <a:pt x="6846633" y="163167"/>
                </a:cubicBezTo>
                <a:cubicBezTo>
                  <a:pt x="6889344" y="149577"/>
                  <a:pt x="6932900" y="138404"/>
                  <a:pt x="6974765" y="122397"/>
                </a:cubicBezTo>
                <a:cubicBezTo>
                  <a:pt x="6999094" y="113095"/>
                  <a:pt x="7020650" y="97560"/>
                  <a:pt x="7044656" y="87452"/>
                </a:cubicBezTo>
                <a:cubicBezTo>
                  <a:pt x="7072367" y="75784"/>
                  <a:pt x="7096938" y="74159"/>
                  <a:pt x="7126195" y="69979"/>
                </a:cubicBezTo>
                <a:cubicBezTo>
                  <a:pt x="7143667" y="64155"/>
                  <a:pt x="7160200" y="52951"/>
                  <a:pt x="7178612" y="52507"/>
                </a:cubicBezTo>
                <a:cubicBezTo>
                  <a:pt x="8362703" y="23976"/>
                  <a:pt x="7771993" y="75870"/>
                  <a:pt x="8157079" y="40858"/>
                </a:cubicBezTo>
                <a:cubicBezTo>
                  <a:pt x="8174551" y="36975"/>
                  <a:pt x="8191791" y="31833"/>
                  <a:pt x="8209496" y="29210"/>
                </a:cubicBezTo>
                <a:cubicBezTo>
                  <a:pt x="8244277" y="24057"/>
                  <a:pt x="8279443" y="21924"/>
                  <a:pt x="8314332" y="17562"/>
                </a:cubicBezTo>
                <a:cubicBezTo>
                  <a:pt x="8329863" y="15620"/>
                  <a:pt x="8345542" y="14622"/>
                  <a:pt x="8360926" y="11737"/>
                </a:cubicBezTo>
                <a:cubicBezTo>
                  <a:pt x="8433092" y="-1794"/>
                  <a:pt x="8382760" y="89"/>
                  <a:pt x="8430816" y="89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E45EA-B50D-41FC-83DD-256260C18ECD}"/>
              </a:ext>
            </a:extLst>
          </p:cNvPr>
          <p:cNvSpPr txBox="1"/>
          <p:nvPr/>
        </p:nvSpPr>
        <p:spPr>
          <a:xfrm>
            <a:off x="200118" y="3386057"/>
            <a:ext cx="1754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Process is almost entirely manual!</a:t>
            </a:r>
          </a:p>
        </p:txBody>
      </p:sp>
    </p:spTree>
    <p:extLst>
      <p:ext uri="{BB962C8B-B14F-4D97-AF65-F5344CB8AC3E}">
        <p14:creationId xmlns:p14="http://schemas.microsoft.com/office/powerpoint/2010/main" val="8606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/>
      <p:bldP spid="50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 </a:t>
            </a:r>
            <a:r>
              <a:rPr lang="en-US" i="1" dirty="0">
                <a:solidFill>
                  <a:srgbClr val="0070C0"/>
                </a:solidFill>
              </a:rPr>
              <a:t>Closing the Loop?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A4114EA-7CFE-490C-A2B8-A7AA6CFC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10" y="1271780"/>
            <a:ext cx="10066977" cy="4931885"/>
          </a:xfrm>
          <a:prstGeom prst="rect">
            <a:avLst/>
          </a:prstGeom>
        </p:spPr>
      </p:pic>
      <p:sp>
        <p:nvSpPr>
          <p:cNvPr id="43" name="Rectangle: Folded Corner 42">
            <a:extLst>
              <a:ext uri="{FF2B5EF4-FFF2-40B4-BE49-F238E27FC236}">
                <a16:creationId xmlns:a16="http://schemas.microsoft.com/office/drawing/2014/main" id="{C8224986-90E3-4790-9876-49F7DB2AF061}"/>
              </a:ext>
            </a:extLst>
          </p:cNvPr>
          <p:cNvSpPr/>
          <p:nvPr/>
        </p:nvSpPr>
        <p:spPr>
          <a:xfrm>
            <a:off x="608890" y="4641369"/>
            <a:ext cx="1396483" cy="1361061"/>
          </a:xfrm>
          <a:prstGeom prst="foldedCorner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Gemini SES+MDI “RI” Test Report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6FA2F4B-5EC2-4C18-A1D7-4ADF7E12ECC3}"/>
              </a:ext>
            </a:extLst>
          </p:cNvPr>
          <p:cNvSpPr/>
          <p:nvPr/>
        </p:nvSpPr>
        <p:spPr>
          <a:xfrm>
            <a:off x="2087354" y="1614389"/>
            <a:ext cx="8525992" cy="4004441"/>
          </a:xfrm>
          <a:custGeom>
            <a:avLst/>
            <a:gdLst>
              <a:gd name="connsiteX0" fmla="*/ 2257623 w 8525992"/>
              <a:gd name="connsiteY0" fmla="*/ 0 h 4004441"/>
              <a:gd name="connsiteX1" fmla="*/ 2219785 w 8525992"/>
              <a:gd name="connsiteY1" fmla="*/ 6306 h 4004441"/>
              <a:gd name="connsiteX2" fmla="*/ 2163029 w 8525992"/>
              <a:gd name="connsiteY2" fmla="*/ 25225 h 4004441"/>
              <a:gd name="connsiteX3" fmla="*/ 2062130 w 8525992"/>
              <a:gd name="connsiteY3" fmla="*/ 37837 h 4004441"/>
              <a:gd name="connsiteX4" fmla="*/ 1980149 w 8525992"/>
              <a:gd name="connsiteY4" fmla="*/ 56756 h 4004441"/>
              <a:gd name="connsiteX5" fmla="*/ 1929700 w 8525992"/>
              <a:gd name="connsiteY5" fmla="*/ 63062 h 4004441"/>
              <a:gd name="connsiteX6" fmla="*/ 1816188 w 8525992"/>
              <a:gd name="connsiteY6" fmla="*/ 81981 h 4004441"/>
              <a:gd name="connsiteX7" fmla="*/ 1715289 w 8525992"/>
              <a:gd name="connsiteY7" fmla="*/ 100899 h 4004441"/>
              <a:gd name="connsiteX8" fmla="*/ 1645920 w 8525992"/>
              <a:gd name="connsiteY8" fmla="*/ 119818 h 4004441"/>
              <a:gd name="connsiteX9" fmla="*/ 1450428 w 8525992"/>
              <a:gd name="connsiteY9" fmla="*/ 126124 h 4004441"/>
              <a:gd name="connsiteX10" fmla="*/ 1229711 w 8525992"/>
              <a:gd name="connsiteY10" fmla="*/ 132430 h 4004441"/>
              <a:gd name="connsiteX11" fmla="*/ 794583 w 8525992"/>
              <a:gd name="connsiteY11" fmla="*/ 151349 h 4004441"/>
              <a:gd name="connsiteX12" fmla="*/ 668458 w 8525992"/>
              <a:gd name="connsiteY12" fmla="*/ 170268 h 4004441"/>
              <a:gd name="connsiteX13" fmla="*/ 586478 w 8525992"/>
              <a:gd name="connsiteY13" fmla="*/ 176574 h 4004441"/>
              <a:gd name="connsiteX14" fmla="*/ 447741 w 8525992"/>
              <a:gd name="connsiteY14" fmla="*/ 208105 h 4004441"/>
              <a:gd name="connsiteX15" fmla="*/ 258555 w 8525992"/>
              <a:gd name="connsiteY15" fmla="*/ 264861 h 4004441"/>
              <a:gd name="connsiteX16" fmla="*/ 214412 w 8525992"/>
              <a:gd name="connsiteY16" fmla="*/ 283779 h 4004441"/>
              <a:gd name="connsiteX17" fmla="*/ 189187 w 8525992"/>
              <a:gd name="connsiteY17" fmla="*/ 302698 h 4004441"/>
              <a:gd name="connsiteX18" fmla="*/ 145043 w 8525992"/>
              <a:gd name="connsiteY18" fmla="*/ 327923 h 4004441"/>
              <a:gd name="connsiteX19" fmla="*/ 81981 w 8525992"/>
              <a:gd name="connsiteY19" fmla="*/ 390985 h 4004441"/>
              <a:gd name="connsiteX20" fmla="*/ 56756 w 8525992"/>
              <a:gd name="connsiteY20" fmla="*/ 447741 h 4004441"/>
              <a:gd name="connsiteX21" fmla="*/ 31532 w 8525992"/>
              <a:gd name="connsiteY21" fmla="*/ 529721 h 4004441"/>
              <a:gd name="connsiteX22" fmla="*/ 18919 w 8525992"/>
              <a:gd name="connsiteY22" fmla="*/ 586477 h 4004441"/>
              <a:gd name="connsiteX23" fmla="*/ 37838 w 8525992"/>
              <a:gd name="connsiteY23" fmla="*/ 706295 h 4004441"/>
              <a:gd name="connsiteX24" fmla="*/ 69369 w 8525992"/>
              <a:gd name="connsiteY24" fmla="*/ 763051 h 4004441"/>
              <a:gd name="connsiteX25" fmla="*/ 94594 w 8525992"/>
              <a:gd name="connsiteY25" fmla="*/ 807194 h 4004441"/>
              <a:gd name="connsiteX26" fmla="*/ 208105 w 8525992"/>
              <a:gd name="connsiteY26" fmla="*/ 895481 h 4004441"/>
              <a:gd name="connsiteX27" fmla="*/ 277474 w 8525992"/>
              <a:gd name="connsiteY27" fmla="*/ 927012 h 4004441"/>
              <a:gd name="connsiteX28" fmla="*/ 315311 w 8525992"/>
              <a:gd name="connsiteY28" fmla="*/ 933319 h 4004441"/>
              <a:gd name="connsiteX29" fmla="*/ 605396 w 8525992"/>
              <a:gd name="connsiteY29" fmla="*/ 964850 h 4004441"/>
              <a:gd name="connsiteX30" fmla="*/ 781970 w 8525992"/>
              <a:gd name="connsiteY30" fmla="*/ 996381 h 4004441"/>
              <a:gd name="connsiteX31" fmla="*/ 895482 w 8525992"/>
              <a:gd name="connsiteY31" fmla="*/ 1008993 h 4004441"/>
              <a:gd name="connsiteX32" fmla="*/ 996381 w 8525992"/>
              <a:gd name="connsiteY32" fmla="*/ 1027912 h 4004441"/>
              <a:gd name="connsiteX33" fmla="*/ 1223405 w 8525992"/>
              <a:gd name="connsiteY33" fmla="*/ 1053137 h 4004441"/>
              <a:gd name="connsiteX34" fmla="*/ 1267548 w 8525992"/>
              <a:gd name="connsiteY34" fmla="*/ 1072055 h 4004441"/>
              <a:gd name="connsiteX35" fmla="*/ 1387366 w 8525992"/>
              <a:gd name="connsiteY35" fmla="*/ 1109892 h 4004441"/>
              <a:gd name="connsiteX36" fmla="*/ 1532409 w 8525992"/>
              <a:gd name="connsiteY36" fmla="*/ 1172954 h 4004441"/>
              <a:gd name="connsiteX37" fmla="*/ 1614389 w 8525992"/>
              <a:gd name="connsiteY37" fmla="*/ 1204485 h 4004441"/>
              <a:gd name="connsiteX38" fmla="*/ 1664839 w 8525992"/>
              <a:gd name="connsiteY38" fmla="*/ 1236017 h 4004441"/>
              <a:gd name="connsiteX39" fmla="*/ 1753126 w 8525992"/>
              <a:gd name="connsiteY39" fmla="*/ 1273854 h 4004441"/>
              <a:gd name="connsiteX40" fmla="*/ 1835107 w 8525992"/>
              <a:gd name="connsiteY40" fmla="*/ 1336916 h 4004441"/>
              <a:gd name="connsiteX41" fmla="*/ 1948618 w 8525992"/>
              <a:gd name="connsiteY41" fmla="*/ 1399978 h 4004441"/>
              <a:gd name="connsiteX42" fmla="*/ 2024293 w 8525992"/>
              <a:gd name="connsiteY42" fmla="*/ 1444121 h 4004441"/>
              <a:gd name="connsiteX43" fmla="*/ 2055824 w 8525992"/>
              <a:gd name="connsiteY43" fmla="*/ 1475652 h 4004441"/>
              <a:gd name="connsiteX44" fmla="*/ 2081049 w 8525992"/>
              <a:gd name="connsiteY44" fmla="*/ 1494571 h 4004441"/>
              <a:gd name="connsiteX45" fmla="*/ 2125192 w 8525992"/>
              <a:gd name="connsiteY45" fmla="*/ 1532408 h 4004441"/>
              <a:gd name="connsiteX46" fmla="*/ 2163029 w 8525992"/>
              <a:gd name="connsiteY46" fmla="*/ 1570245 h 4004441"/>
              <a:gd name="connsiteX47" fmla="*/ 2200867 w 8525992"/>
              <a:gd name="connsiteY47" fmla="*/ 1601777 h 4004441"/>
              <a:gd name="connsiteX48" fmla="*/ 2301766 w 8525992"/>
              <a:gd name="connsiteY48" fmla="*/ 1734207 h 4004441"/>
              <a:gd name="connsiteX49" fmla="*/ 2358522 w 8525992"/>
              <a:gd name="connsiteY49" fmla="*/ 1828800 h 4004441"/>
              <a:gd name="connsiteX50" fmla="*/ 2371134 w 8525992"/>
              <a:gd name="connsiteY50" fmla="*/ 1879250 h 4004441"/>
              <a:gd name="connsiteX51" fmla="*/ 2421584 w 8525992"/>
              <a:gd name="connsiteY51" fmla="*/ 2036905 h 4004441"/>
              <a:gd name="connsiteX52" fmla="*/ 2427890 w 8525992"/>
              <a:gd name="connsiteY52" fmla="*/ 2137804 h 4004441"/>
              <a:gd name="connsiteX53" fmla="*/ 2427890 w 8525992"/>
              <a:gd name="connsiteY53" fmla="*/ 2295459 h 4004441"/>
              <a:gd name="connsiteX54" fmla="*/ 2390053 w 8525992"/>
              <a:gd name="connsiteY54" fmla="*/ 2377440 h 4004441"/>
              <a:gd name="connsiteX55" fmla="*/ 2371134 w 8525992"/>
              <a:gd name="connsiteY55" fmla="*/ 2421583 h 4004441"/>
              <a:gd name="connsiteX56" fmla="*/ 2320685 w 8525992"/>
              <a:gd name="connsiteY56" fmla="*/ 2503564 h 4004441"/>
              <a:gd name="connsiteX57" fmla="*/ 2301766 w 8525992"/>
              <a:gd name="connsiteY57" fmla="*/ 2541401 h 4004441"/>
              <a:gd name="connsiteX58" fmla="*/ 2289154 w 8525992"/>
              <a:gd name="connsiteY58" fmla="*/ 2598157 h 4004441"/>
              <a:gd name="connsiteX59" fmla="*/ 2257623 w 8525992"/>
              <a:gd name="connsiteY59" fmla="*/ 2717975 h 4004441"/>
              <a:gd name="connsiteX60" fmla="*/ 2251316 w 8525992"/>
              <a:gd name="connsiteY60" fmla="*/ 2774731 h 4004441"/>
              <a:gd name="connsiteX61" fmla="*/ 2270235 w 8525992"/>
              <a:gd name="connsiteY61" fmla="*/ 2894549 h 4004441"/>
              <a:gd name="connsiteX62" fmla="*/ 2301766 w 8525992"/>
              <a:gd name="connsiteY62" fmla="*/ 2919774 h 4004441"/>
              <a:gd name="connsiteX63" fmla="*/ 2371134 w 8525992"/>
              <a:gd name="connsiteY63" fmla="*/ 2951305 h 4004441"/>
              <a:gd name="connsiteX64" fmla="*/ 2390053 w 8525992"/>
              <a:gd name="connsiteY64" fmla="*/ 2957611 h 4004441"/>
              <a:gd name="connsiteX65" fmla="*/ 2503565 w 8525992"/>
              <a:gd name="connsiteY65" fmla="*/ 2989142 h 4004441"/>
              <a:gd name="connsiteX66" fmla="*/ 2598158 w 8525992"/>
              <a:gd name="connsiteY66" fmla="*/ 3001754 h 4004441"/>
              <a:gd name="connsiteX67" fmla="*/ 2717976 w 8525992"/>
              <a:gd name="connsiteY67" fmla="*/ 3039592 h 4004441"/>
              <a:gd name="connsiteX68" fmla="*/ 2812569 w 8525992"/>
              <a:gd name="connsiteY68" fmla="*/ 3045898 h 4004441"/>
              <a:gd name="connsiteX69" fmla="*/ 3077429 w 8525992"/>
              <a:gd name="connsiteY69" fmla="*/ 3077429 h 4004441"/>
              <a:gd name="connsiteX70" fmla="*/ 3178329 w 8525992"/>
              <a:gd name="connsiteY70" fmla="*/ 3108960 h 4004441"/>
              <a:gd name="connsiteX71" fmla="*/ 3342290 w 8525992"/>
              <a:gd name="connsiteY71" fmla="*/ 3115266 h 4004441"/>
              <a:gd name="connsiteX72" fmla="*/ 3449496 w 8525992"/>
              <a:gd name="connsiteY72" fmla="*/ 3121572 h 4004441"/>
              <a:gd name="connsiteX73" fmla="*/ 3632376 w 8525992"/>
              <a:gd name="connsiteY73" fmla="*/ 3153103 h 4004441"/>
              <a:gd name="connsiteX74" fmla="*/ 3752194 w 8525992"/>
              <a:gd name="connsiteY74" fmla="*/ 3159410 h 4004441"/>
              <a:gd name="connsiteX75" fmla="*/ 3865705 w 8525992"/>
              <a:gd name="connsiteY75" fmla="*/ 3184634 h 4004441"/>
              <a:gd name="connsiteX76" fmla="*/ 3941380 w 8525992"/>
              <a:gd name="connsiteY76" fmla="*/ 3197247 h 4004441"/>
              <a:gd name="connsiteX77" fmla="*/ 4054892 w 8525992"/>
              <a:gd name="connsiteY77" fmla="*/ 3222472 h 4004441"/>
              <a:gd name="connsiteX78" fmla="*/ 4376508 w 8525992"/>
              <a:gd name="connsiteY78" fmla="*/ 3216165 h 4004441"/>
              <a:gd name="connsiteX79" fmla="*/ 4401733 w 8525992"/>
              <a:gd name="connsiteY79" fmla="*/ 3197247 h 4004441"/>
              <a:gd name="connsiteX80" fmla="*/ 4490020 w 8525992"/>
              <a:gd name="connsiteY80" fmla="*/ 3108960 h 4004441"/>
              <a:gd name="connsiteX81" fmla="*/ 4641369 w 8525992"/>
              <a:gd name="connsiteY81" fmla="*/ 2913468 h 4004441"/>
              <a:gd name="connsiteX82" fmla="*/ 4685512 w 8525992"/>
              <a:gd name="connsiteY82" fmla="*/ 2837793 h 4004441"/>
              <a:gd name="connsiteX83" fmla="*/ 4735962 w 8525992"/>
              <a:gd name="connsiteY83" fmla="*/ 2768425 h 4004441"/>
              <a:gd name="connsiteX84" fmla="*/ 4836861 w 8525992"/>
              <a:gd name="connsiteY84" fmla="*/ 2572932 h 4004441"/>
              <a:gd name="connsiteX85" fmla="*/ 4906229 w 8525992"/>
              <a:gd name="connsiteY85" fmla="*/ 2446808 h 4004441"/>
              <a:gd name="connsiteX86" fmla="*/ 4931454 w 8525992"/>
              <a:gd name="connsiteY86" fmla="*/ 2377440 h 4004441"/>
              <a:gd name="connsiteX87" fmla="*/ 4969292 w 8525992"/>
              <a:gd name="connsiteY87" fmla="*/ 2295459 h 4004441"/>
              <a:gd name="connsiteX88" fmla="*/ 5013435 w 8525992"/>
              <a:gd name="connsiteY88" fmla="*/ 2118885 h 4004441"/>
              <a:gd name="connsiteX89" fmla="*/ 5032354 w 8525992"/>
              <a:gd name="connsiteY89" fmla="*/ 2055823 h 4004441"/>
              <a:gd name="connsiteX90" fmla="*/ 5038660 w 8525992"/>
              <a:gd name="connsiteY90" fmla="*/ 1980149 h 4004441"/>
              <a:gd name="connsiteX91" fmla="*/ 5082803 w 8525992"/>
              <a:gd name="connsiteY91" fmla="*/ 1772044 h 4004441"/>
              <a:gd name="connsiteX92" fmla="*/ 5095416 w 8525992"/>
              <a:gd name="connsiteY92" fmla="*/ 1658532 h 4004441"/>
              <a:gd name="connsiteX93" fmla="*/ 5114334 w 8525992"/>
              <a:gd name="connsiteY93" fmla="*/ 1494571 h 4004441"/>
              <a:gd name="connsiteX94" fmla="*/ 5158478 w 8525992"/>
              <a:gd name="connsiteY94" fmla="*/ 1154036 h 4004441"/>
              <a:gd name="connsiteX95" fmla="*/ 5190009 w 8525992"/>
              <a:gd name="connsiteY95" fmla="*/ 964850 h 4004441"/>
              <a:gd name="connsiteX96" fmla="*/ 5208927 w 8525992"/>
              <a:gd name="connsiteY96" fmla="*/ 908094 h 4004441"/>
              <a:gd name="connsiteX97" fmla="*/ 5227846 w 8525992"/>
              <a:gd name="connsiteY97" fmla="*/ 838725 h 4004441"/>
              <a:gd name="connsiteX98" fmla="*/ 5265683 w 8525992"/>
              <a:gd name="connsiteY98" fmla="*/ 750439 h 4004441"/>
              <a:gd name="connsiteX99" fmla="*/ 5297214 w 8525992"/>
              <a:gd name="connsiteY99" fmla="*/ 636927 h 4004441"/>
              <a:gd name="connsiteX100" fmla="*/ 5372889 w 8525992"/>
              <a:gd name="connsiteY100" fmla="*/ 479272 h 4004441"/>
              <a:gd name="connsiteX101" fmla="*/ 5404420 w 8525992"/>
              <a:gd name="connsiteY101" fmla="*/ 409903 h 4004441"/>
              <a:gd name="connsiteX102" fmla="*/ 5429645 w 8525992"/>
              <a:gd name="connsiteY102" fmla="*/ 340535 h 4004441"/>
              <a:gd name="connsiteX103" fmla="*/ 5461176 w 8525992"/>
              <a:gd name="connsiteY103" fmla="*/ 302698 h 4004441"/>
              <a:gd name="connsiteX104" fmla="*/ 5492707 w 8525992"/>
              <a:gd name="connsiteY104" fmla="*/ 264861 h 4004441"/>
              <a:gd name="connsiteX105" fmla="*/ 5808017 w 8525992"/>
              <a:gd name="connsiteY105" fmla="*/ 340535 h 4004441"/>
              <a:gd name="connsiteX106" fmla="*/ 5852160 w 8525992"/>
              <a:gd name="connsiteY106" fmla="*/ 365760 h 4004441"/>
              <a:gd name="connsiteX107" fmla="*/ 5927835 w 8525992"/>
              <a:gd name="connsiteY107" fmla="*/ 403597 h 4004441"/>
              <a:gd name="connsiteX108" fmla="*/ 6003509 w 8525992"/>
              <a:gd name="connsiteY108" fmla="*/ 491884 h 4004441"/>
              <a:gd name="connsiteX109" fmla="*/ 6053959 w 8525992"/>
              <a:gd name="connsiteY109" fmla="*/ 548640 h 4004441"/>
              <a:gd name="connsiteX110" fmla="*/ 6104409 w 8525992"/>
              <a:gd name="connsiteY110" fmla="*/ 618008 h 4004441"/>
              <a:gd name="connsiteX111" fmla="*/ 6167471 w 8525992"/>
              <a:gd name="connsiteY111" fmla="*/ 693683 h 4004441"/>
              <a:gd name="connsiteX112" fmla="*/ 6299901 w 8525992"/>
              <a:gd name="connsiteY112" fmla="*/ 895481 h 4004441"/>
              <a:gd name="connsiteX113" fmla="*/ 6337738 w 8525992"/>
              <a:gd name="connsiteY113" fmla="*/ 1008993 h 4004441"/>
              <a:gd name="connsiteX114" fmla="*/ 6400800 w 8525992"/>
              <a:gd name="connsiteY114" fmla="*/ 1078361 h 4004441"/>
              <a:gd name="connsiteX115" fmla="*/ 6444944 w 8525992"/>
              <a:gd name="connsiteY115" fmla="*/ 1154036 h 4004441"/>
              <a:gd name="connsiteX116" fmla="*/ 6589987 w 8525992"/>
              <a:gd name="connsiteY116" fmla="*/ 1317997 h 4004441"/>
              <a:gd name="connsiteX117" fmla="*/ 6589987 w 8525992"/>
              <a:gd name="connsiteY117" fmla="*/ 1317997 h 4004441"/>
              <a:gd name="connsiteX118" fmla="*/ 6653049 w 8525992"/>
              <a:gd name="connsiteY118" fmla="*/ 1393672 h 4004441"/>
              <a:gd name="connsiteX119" fmla="*/ 6709805 w 8525992"/>
              <a:gd name="connsiteY119" fmla="*/ 1469346 h 4004441"/>
              <a:gd name="connsiteX120" fmla="*/ 6829623 w 8525992"/>
              <a:gd name="connsiteY120" fmla="*/ 1595470 h 4004441"/>
              <a:gd name="connsiteX121" fmla="*/ 6861154 w 8525992"/>
              <a:gd name="connsiteY121" fmla="*/ 1620695 h 4004441"/>
              <a:gd name="connsiteX122" fmla="*/ 6886378 w 8525992"/>
              <a:gd name="connsiteY122" fmla="*/ 1652226 h 4004441"/>
              <a:gd name="connsiteX123" fmla="*/ 6917909 w 8525992"/>
              <a:gd name="connsiteY123" fmla="*/ 1671145 h 4004441"/>
              <a:gd name="connsiteX124" fmla="*/ 7069258 w 8525992"/>
              <a:gd name="connsiteY124" fmla="*/ 1765738 h 4004441"/>
              <a:gd name="connsiteX125" fmla="*/ 7346732 w 8525992"/>
              <a:gd name="connsiteY125" fmla="*/ 1841412 h 4004441"/>
              <a:gd name="connsiteX126" fmla="*/ 7706185 w 8525992"/>
              <a:gd name="connsiteY126" fmla="*/ 1910781 h 4004441"/>
              <a:gd name="connsiteX127" fmla="*/ 7769247 w 8525992"/>
              <a:gd name="connsiteY127" fmla="*/ 1917087 h 4004441"/>
              <a:gd name="connsiteX128" fmla="*/ 8267438 w 8525992"/>
              <a:gd name="connsiteY128" fmla="*/ 1929699 h 4004441"/>
              <a:gd name="connsiteX129" fmla="*/ 8305275 w 8525992"/>
              <a:gd name="connsiteY129" fmla="*/ 1986455 h 4004441"/>
              <a:gd name="connsiteX130" fmla="*/ 8336806 w 8525992"/>
              <a:gd name="connsiteY130" fmla="*/ 2017986 h 4004441"/>
              <a:gd name="connsiteX131" fmla="*/ 8349418 w 8525992"/>
              <a:gd name="connsiteY131" fmla="*/ 2055823 h 4004441"/>
              <a:gd name="connsiteX132" fmla="*/ 8374643 w 8525992"/>
              <a:gd name="connsiteY132" fmla="*/ 2118885 h 4004441"/>
              <a:gd name="connsiteX133" fmla="*/ 8393562 w 8525992"/>
              <a:gd name="connsiteY133" fmla="*/ 2194560 h 4004441"/>
              <a:gd name="connsiteX134" fmla="*/ 8406174 w 8525992"/>
              <a:gd name="connsiteY134" fmla="*/ 2232397 h 4004441"/>
              <a:gd name="connsiteX135" fmla="*/ 8412480 w 8525992"/>
              <a:gd name="connsiteY135" fmla="*/ 2308072 h 4004441"/>
              <a:gd name="connsiteX136" fmla="*/ 8431399 w 8525992"/>
              <a:gd name="connsiteY136" fmla="*/ 2352215 h 4004441"/>
              <a:gd name="connsiteX137" fmla="*/ 8444012 w 8525992"/>
              <a:gd name="connsiteY137" fmla="*/ 2421583 h 4004441"/>
              <a:gd name="connsiteX138" fmla="*/ 8488155 w 8525992"/>
              <a:gd name="connsiteY138" fmla="*/ 2585545 h 4004441"/>
              <a:gd name="connsiteX139" fmla="*/ 8513380 w 8525992"/>
              <a:gd name="connsiteY139" fmla="*/ 2749506 h 4004441"/>
              <a:gd name="connsiteX140" fmla="*/ 8525992 w 8525992"/>
              <a:gd name="connsiteY140" fmla="*/ 2818874 h 4004441"/>
              <a:gd name="connsiteX141" fmla="*/ 8513380 w 8525992"/>
              <a:gd name="connsiteY141" fmla="*/ 3102654 h 4004441"/>
              <a:gd name="connsiteX142" fmla="*/ 8507074 w 8525992"/>
              <a:gd name="connsiteY142" fmla="*/ 3134185 h 4004441"/>
              <a:gd name="connsiteX143" fmla="*/ 8481849 w 8525992"/>
              <a:gd name="connsiteY143" fmla="*/ 3203553 h 4004441"/>
              <a:gd name="connsiteX144" fmla="*/ 8456624 w 8525992"/>
              <a:gd name="connsiteY144" fmla="*/ 3310759 h 4004441"/>
              <a:gd name="connsiteX145" fmla="*/ 8412480 w 8525992"/>
              <a:gd name="connsiteY145" fmla="*/ 3436883 h 4004441"/>
              <a:gd name="connsiteX146" fmla="*/ 8343112 w 8525992"/>
              <a:gd name="connsiteY146" fmla="*/ 3550394 h 4004441"/>
              <a:gd name="connsiteX147" fmla="*/ 8311581 w 8525992"/>
              <a:gd name="connsiteY147" fmla="*/ 3607150 h 4004441"/>
              <a:gd name="connsiteX148" fmla="*/ 8298969 w 8525992"/>
              <a:gd name="connsiteY148" fmla="*/ 3644988 h 4004441"/>
              <a:gd name="connsiteX149" fmla="*/ 8254825 w 8525992"/>
              <a:gd name="connsiteY149" fmla="*/ 3695437 h 4004441"/>
              <a:gd name="connsiteX150" fmla="*/ 8204376 w 8525992"/>
              <a:gd name="connsiteY150" fmla="*/ 3714356 h 4004441"/>
              <a:gd name="connsiteX151" fmla="*/ 8071945 w 8525992"/>
              <a:gd name="connsiteY151" fmla="*/ 3726968 h 4004441"/>
              <a:gd name="connsiteX152" fmla="*/ 7914290 w 8525992"/>
              <a:gd name="connsiteY152" fmla="*/ 3745887 h 4004441"/>
              <a:gd name="connsiteX153" fmla="*/ 7857534 w 8525992"/>
              <a:gd name="connsiteY153" fmla="*/ 3758499 h 4004441"/>
              <a:gd name="connsiteX154" fmla="*/ 7737716 w 8525992"/>
              <a:gd name="connsiteY154" fmla="*/ 3764805 h 4004441"/>
              <a:gd name="connsiteX155" fmla="*/ 7157545 w 8525992"/>
              <a:gd name="connsiteY155" fmla="*/ 3764805 h 4004441"/>
              <a:gd name="connsiteX156" fmla="*/ 7031421 w 8525992"/>
              <a:gd name="connsiteY156" fmla="*/ 3745887 h 4004441"/>
              <a:gd name="connsiteX157" fmla="*/ 6842235 w 8525992"/>
              <a:gd name="connsiteY157" fmla="*/ 3726968 h 4004441"/>
              <a:gd name="connsiteX158" fmla="*/ 6722417 w 8525992"/>
              <a:gd name="connsiteY158" fmla="*/ 3714356 h 4004441"/>
              <a:gd name="connsiteX159" fmla="*/ 6419719 w 8525992"/>
              <a:gd name="connsiteY159" fmla="*/ 3708050 h 4004441"/>
              <a:gd name="connsiteX160" fmla="*/ 5852160 w 8525992"/>
              <a:gd name="connsiteY160" fmla="*/ 3726968 h 4004441"/>
              <a:gd name="connsiteX161" fmla="*/ 5789098 w 8525992"/>
              <a:gd name="connsiteY161" fmla="*/ 3745887 h 4004441"/>
              <a:gd name="connsiteX162" fmla="*/ 5732343 w 8525992"/>
              <a:gd name="connsiteY162" fmla="*/ 3758499 h 4004441"/>
              <a:gd name="connsiteX163" fmla="*/ 5492707 w 8525992"/>
              <a:gd name="connsiteY163" fmla="*/ 3859399 h 4004441"/>
              <a:gd name="connsiteX164" fmla="*/ 5442257 w 8525992"/>
              <a:gd name="connsiteY164" fmla="*/ 3890930 h 4004441"/>
              <a:gd name="connsiteX165" fmla="*/ 5398114 w 8525992"/>
              <a:gd name="connsiteY165" fmla="*/ 3922461 h 4004441"/>
              <a:gd name="connsiteX166" fmla="*/ 5309827 w 8525992"/>
              <a:gd name="connsiteY166" fmla="*/ 3972910 h 4004441"/>
              <a:gd name="connsiteX167" fmla="*/ 5183703 w 8525992"/>
              <a:gd name="connsiteY167" fmla="*/ 4004441 h 4004441"/>
              <a:gd name="connsiteX168" fmla="*/ 4748574 w 8525992"/>
              <a:gd name="connsiteY168" fmla="*/ 3985523 h 4004441"/>
              <a:gd name="connsiteX169" fmla="*/ 4628756 w 8525992"/>
              <a:gd name="connsiteY169" fmla="*/ 3953992 h 4004441"/>
              <a:gd name="connsiteX170" fmla="*/ 4471101 w 8525992"/>
              <a:gd name="connsiteY170" fmla="*/ 3928767 h 4004441"/>
              <a:gd name="connsiteX171" fmla="*/ 4143178 w 8525992"/>
              <a:gd name="connsiteY171" fmla="*/ 3846786 h 4004441"/>
              <a:gd name="connsiteX172" fmla="*/ 4035973 w 8525992"/>
              <a:gd name="connsiteY172" fmla="*/ 3821561 h 4004441"/>
              <a:gd name="connsiteX173" fmla="*/ 3966605 w 8525992"/>
              <a:gd name="connsiteY173" fmla="*/ 3802643 h 4004441"/>
              <a:gd name="connsiteX174" fmla="*/ 3758500 w 8525992"/>
              <a:gd name="connsiteY174" fmla="*/ 3764805 h 4004441"/>
              <a:gd name="connsiteX175" fmla="*/ 3626069 w 8525992"/>
              <a:gd name="connsiteY175" fmla="*/ 3739581 h 4004441"/>
              <a:gd name="connsiteX176" fmla="*/ 3525170 w 8525992"/>
              <a:gd name="connsiteY176" fmla="*/ 3714356 h 4004441"/>
              <a:gd name="connsiteX177" fmla="*/ 3367515 w 8525992"/>
              <a:gd name="connsiteY177" fmla="*/ 3644988 h 4004441"/>
              <a:gd name="connsiteX178" fmla="*/ 3254003 w 8525992"/>
              <a:gd name="connsiteY178" fmla="*/ 3607150 h 4004441"/>
              <a:gd name="connsiteX179" fmla="*/ 2957612 w 8525992"/>
              <a:gd name="connsiteY179" fmla="*/ 3468414 h 4004441"/>
              <a:gd name="connsiteX180" fmla="*/ 2825181 w 8525992"/>
              <a:gd name="connsiteY180" fmla="*/ 3417964 h 4004441"/>
              <a:gd name="connsiteX181" fmla="*/ 2560320 w 8525992"/>
              <a:gd name="connsiteY181" fmla="*/ 3335983 h 4004441"/>
              <a:gd name="connsiteX182" fmla="*/ 2396359 w 8525992"/>
              <a:gd name="connsiteY182" fmla="*/ 3272921 h 4004441"/>
              <a:gd name="connsiteX183" fmla="*/ 2320685 w 8525992"/>
              <a:gd name="connsiteY183" fmla="*/ 3241390 h 4004441"/>
              <a:gd name="connsiteX184" fmla="*/ 2118886 w 8525992"/>
              <a:gd name="connsiteY184" fmla="*/ 3077429 h 4004441"/>
              <a:gd name="connsiteX185" fmla="*/ 1961231 w 8525992"/>
              <a:gd name="connsiteY185" fmla="*/ 2951305 h 4004441"/>
              <a:gd name="connsiteX186" fmla="*/ 1904475 w 8525992"/>
              <a:gd name="connsiteY186" fmla="*/ 2919774 h 4004441"/>
              <a:gd name="connsiteX187" fmla="*/ 1866638 w 8525992"/>
              <a:gd name="connsiteY187" fmla="*/ 2888243 h 4004441"/>
              <a:gd name="connsiteX188" fmla="*/ 1797269 w 8525992"/>
              <a:gd name="connsiteY188" fmla="*/ 2856712 h 4004441"/>
              <a:gd name="connsiteX189" fmla="*/ 1696370 w 8525992"/>
              <a:gd name="connsiteY189" fmla="*/ 2799956 h 4004441"/>
              <a:gd name="connsiteX190" fmla="*/ 1627002 w 8525992"/>
              <a:gd name="connsiteY190" fmla="*/ 2768425 h 4004441"/>
              <a:gd name="connsiteX191" fmla="*/ 1557634 w 8525992"/>
              <a:gd name="connsiteY191" fmla="*/ 2730588 h 4004441"/>
              <a:gd name="connsiteX192" fmla="*/ 1488265 w 8525992"/>
              <a:gd name="connsiteY192" fmla="*/ 2699057 h 4004441"/>
              <a:gd name="connsiteX193" fmla="*/ 1349529 w 8525992"/>
              <a:gd name="connsiteY193" fmla="*/ 2629688 h 4004441"/>
              <a:gd name="connsiteX194" fmla="*/ 1021606 w 8525992"/>
              <a:gd name="connsiteY194" fmla="*/ 2554014 h 4004441"/>
              <a:gd name="connsiteX195" fmla="*/ 895482 w 8525992"/>
              <a:gd name="connsiteY195" fmla="*/ 2566626 h 4004441"/>
              <a:gd name="connsiteX196" fmla="*/ 718908 w 8525992"/>
              <a:gd name="connsiteY196" fmla="*/ 2598157 h 4004441"/>
              <a:gd name="connsiteX197" fmla="*/ 649540 w 8525992"/>
              <a:gd name="connsiteY197" fmla="*/ 2629688 h 4004441"/>
              <a:gd name="connsiteX198" fmla="*/ 592784 w 8525992"/>
              <a:gd name="connsiteY198" fmla="*/ 2642301 h 4004441"/>
              <a:gd name="connsiteX199" fmla="*/ 536028 w 8525992"/>
              <a:gd name="connsiteY199" fmla="*/ 2661219 h 4004441"/>
              <a:gd name="connsiteX200" fmla="*/ 491885 w 8525992"/>
              <a:gd name="connsiteY200" fmla="*/ 2692750 h 4004441"/>
              <a:gd name="connsiteX201" fmla="*/ 435129 w 8525992"/>
              <a:gd name="connsiteY201" fmla="*/ 2717975 h 4004441"/>
              <a:gd name="connsiteX202" fmla="*/ 353148 w 8525992"/>
              <a:gd name="connsiteY202" fmla="*/ 2755812 h 4004441"/>
              <a:gd name="connsiteX203" fmla="*/ 277474 w 8525992"/>
              <a:gd name="connsiteY203" fmla="*/ 2818874 h 4004441"/>
              <a:gd name="connsiteX204" fmla="*/ 214412 w 8525992"/>
              <a:gd name="connsiteY204" fmla="*/ 2869324 h 4004441"/>
              <a:gd name="connsiteX205" fmla="*/ 189187 w 8525992"/>
              <a:gd name="connsiteY205" fmla="*/ 2888243 h 4004441"/>
              <a:gd name="connsiteX206" fmla="*/ 163962 w 8525992"/>
              <a:gd name="connsiteY206" fmla="*/ 2907161 h 4004441"/>
              <a:gd name="connsiteX207" fmla="*/ 126125 w 8525992"/>
              <a:gd name="connsiteY207" fmla="*/ 2932386 h 4004441"/>
              <a:gd name="connsiteX208" fmla="*/ 94594 w 8525992"/>
              <a:gd name="connsiteY208" fmla="*/ 2963917 h 4004441"/>
              <a:gd name="connsiteX209" fmla="*/ 31532 w 8525992"/>
              <a:gd name="connsiteY209" fmla="*/ 2989142 h 4004441"/>
              <a:gd name="connsiteX210" fmla="*/ 0 w 8525992"/>
              <a:gd name="connsiteY210" fmla="*/ 3008061 h 400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8525992" h="4004441">
                <a:moveTo>
                  <a:pt x="2257623" y="0"/>
                </a:moveTo>
                <a:cubicBezTo>
                  <a:pt x="2245010" y="2102"/>
                  <a:pt x="2232140" y="3011"/>
                  <a:pt x="2219785" y="6306"/>
                </a:cubicBezTo>
                <a:cubicBezTo>
                  <a:pt x="2200516" y="11444"/>
                  <a:pt x="2182584" y="21314"/>
                  <a:pt x="2163029" y="25225"/>
                </a:cubicBezTo>
                <a:cubicBezTo>
                  <a:pt x="2129792" y="31872"/>
                  <a:pt x="2095532" y="32078"/>
                  <a:pt x="2062130" y="37837"/>
                </a:cubicBezTo>
                <a:cubicBezTo>
                  <a:pt x="2034493" y="42602"/>
                  <a:pt x="2007699" y="51508"/>
                  <a:pt x="1980149" y="56756"/>
                </a:cubicBezTo>
                <a:cubicBezTo>
                  <a:pt x="1963501" y="59927"/>
                  <a:pt x="1946450" y="60485"/>
                  <a:pt x="1929700" y="63062"/>
                </a:cubicBezTo>
                <a:cubicBezTo>
                  <a:pt x="1891787" y="68895"/>
                  <a:pt x="1853964" y="75315"/>
                  <a:pt x="1816188" y="81981"/>
                </a:cubicBezTo>
                <a:cubicBezTo>
                  <a:pt x="1782490" y="87928"/>
                  <a:pt x="1748693" y="93476"/>
                  <a:pt x="1715289" y="100899"/>
                </a:cubicBezTo>
                <a:cubicBezTo>
                  <a:pt x="1691892" y="106098"/>
                  <a:pt x="1669780" y="117546"/>
                  <a:pt x="1645920" y="119818"/>
                </a:cubicBezTo>
                <a:cubicBezTo>
                  <a:pt x="1581016" y="125999"/>
                  <a:pt x="1515596" y="124149"/>
                  <a:pt x="1450428" y="126124"/>
                </a:cubicBezTo>
                <a:lnTo>
                  <a:pt x="1229711" y="132430"/>
                </a:lnTo>
                <a:lnTo>
                  <a:pt x="794583" y="151349"/>
                </a:lnTo>
                <a:cubicBezTo>
                  <a:pt x="752541" y="157655"/>
                  <a:pt x="710661" y="165152"/>
                  <a:pt x="668458" y="170268"/>
                </a:cubicBezTo>
                <a:cubicBezTo>
                  <a:pt x="641250" y="173566"/>
                  <a:pt x="613392" y="171398"/>
                  <a:pt x="586478" y="176574"/>
                </a:cubicBezTo>
                <a:cubicBezTo>
                  <a:pt x="343957" y="223213"/>
                  <a:pt x="627683" y="188112"/>
                  <a:pt x="447741" y="208105"/>
                </a:cubicBezTo>
                <a:cubicBezTo>
                  <a:pt x="397041" y="221932"/>
                  <a:pt x="297991" y="247960"/>
                  <a:pt x="258555" y="264861"/>
                </a:cubicBezTo>
                <a:cubicBezTo>
                  <a:pt x="243841" y="271167"/>
                  <a:pt x="228466" y="276113"/>
                  <a:pt x="214412" y="283779"/>
                </a:cubicBezTo>
                <a:cubicBezTo>
                  <a:pt x="205185" y="288812"/>
                  <a:pt x="198054" y="297055"/>
                  <a:pt x="189187" y="302698"/>
                </a:cubicBezTo>
                <a:cubicBezTo>
                  <a:pt x="174889" y="311797"/>
                  <a:pt x="159144" y="318522"/>
                  <a:pt x="145043" y="327923"/>
                </a:cubicBezTo>
                <a:cubicBezTo>
                  <a:pt x="121966" y="343308"/>
                  <a:pt x="96180" y="367321"/>
                  <a:pt x="81981" y="390985"/>
                </a:cubicBezTo>
                <a:cubicBezTo>
                  <a:pt x="71329" y="408738"/>
                  <a:pt x="65164" y="428822"/>
                  <a:pt x="56756" y="447741"/>
                </a:cubicBezTo>
                <a:cubicBezTo>
                  <a:pt x="40725" y="527899"/>
                  <a:pt x="64607" y="417266"/>
                  <a:pt x="31532" y="529721"/>
                </a:cubicBezTo>
                <a:cubicBezTo>
                  <a:pt x="26064" y="548314"/>
                  <a:pt x="23123" y="567558"/>
                  <a:pt x="18919" y="586477"/>
                </a:cubicBezTo>
                <a:cubicBezTo>
                  <a:pt x="25225" y="626416"/>
                  <a:pt x="26730" y="667417"/>
                  <a:pt x="37838" y="706295"/>
                </a:cubicBezTo>
                <a:cubicBezTo>
                  <a:pt x="43784" y="727104"/>
                  <a:pt x="59109" y="743996"/>
                  <a:pt x="69369" y="763051"/>
                </a:cubicBezTo>
                <a:cubicBezTo>
                  <a:pt x="74164" y="771955"/>
                  <a:pt x="85801" y="799078"/>
                  <a:pt x="94594" y="807194"/>
                </a:cubicBezTo>
                <a:cubicBezTo>
                  <a:pt x="105316" y="817092"/>
                  <a:pt x="183617" y="881877"/>
                  <a:pt x="208105" y="895481"/>
                </a:cubicBezTo>
                <a:cubicBezTo>
                  <a:pt x="230308" y="907816"/>
                  <a:pt x="253522" y="918558"/>
                  <a:pt x="277474" y="927012"/>
                </a:cubicBezTo>
                <a:cubicBezTo>
                  <a:pt x="289531" y="931268"/>
                  <a:pt x="302609" y="931853"/>
                  <a:pt x="315311" y="933319"/>
                </a:cubicBezTo>
                <a:cubicBezTo>
                  <a:pt x="411934" y="944468"/>
                  <a:pt x="509008" y="951825"/>
                  <a:pt x="605396" y="964850"/>
                </a:cubicBezTo>
                <a:cubicBezTo>
                  <a:pt x="664647" y="972857"/>
                  <a:pt x="722861" y="987386"/>
                  <a:pt x="781970" y="996381"/>
                </a:cubicBezTo>
                <a:cubicBezTo>
                  <a:pt x="819607" y="1002108"/>
                  <a:pt x="857817" y="1003454"/>
                  <a:pt x="895482" y="1008993"/>
                </a:cubicBezTo>
                <a:cubicBezTo>
                  <a:pt x="929337" y="1013972"/>
                  <a:pt x="962540" y="1022836"/>
                  <a:pt x="996381" y="1027912"/>
                </a:cubicBezTo>
                <a:cubicBezTo>
                  <a:pt x="1106653" y="1044453"/>
                  <a:pt x="1130019" y="1045354"/>
                  <a:pt x="1223405" y="1053137"/>
                </a:cubicBezTo>
                <a:cubicBezTo>
                  <a:pt x="1238119" y="1059443"/>
                  <a:pt x="1252361" y="1066993"/>
                  <a:pt x="1267548" y="1072055"/>
                </a:cubicBezTo>
                <a:cubicBezTo>
                  <a:pt x="1365151" y="1104589"/>
                  <a:pt x="1306301" y="1075897"/>
                  <a:pt x="1387366" y="1109892"/>
                </a:cubicBezTo>
                <a:cubicBezTo>
                  <a:pt x="1435984" y="1130280"/>
                  <a:pt x="1483745" y="1152677"/>
                  <a:pt x="1532409" y="1172954"/>
                </a:cubicBezTo>
                <a:cubicBezTo>
                  <a:pt x="1559435" y="1184215"/>
                  <a:pt x="1589561" y="1188967"/>
                  <a:pt x="1614389" y="1204485"/>
                </a:cubicBezTo>
                <a:cubicBezTo>
                  <a:pt x="1631206" y="1214996"/>
                  <a:pt x="1647102" y="1227148"/>
                  <a:pt x="1664839" y="1236017"/>
                </a:cubicBezTo>
                <a:cubicBezTo>
                  <a:pt x="1693477" y="1250336"/>
                  <a:pt x="1724488" y="1259535"/>
                  <a:pt x="1753126" y="1273854"/>
                </a:cubicBezTo>
                <a:cubicBezTo>
                  <a:pt x="1795380" y="1294981"/>
                  <a:pt x="1794423" y="1308198"/>
                  <a:pt x="1835107" y="1336916"/>
                </a:cubicBezTo>
                <a:cubicBezTo>
                  <a:pt x="1902063" y="1384178"/>
                  <a:pt x="1885622" y="1363980"/>
                  <a:pt x="1948618" y="1399978"/>
                </a:cubicBezTo>
                <a:cubicBezTo>
                  <a:pt x="2064259" y="1466059"/>
                  <a:pt x="1911436" y="1387694"/>
                  <a:pt x="2024293" y="1444121"/>
                </a:cubicBezTo>
                <a:cubicBezTo>
                  <a:pt x="2034803" y="1454631"/>
                  <a:pt x="2044715" y="1465777"/>
                  <a:pt x="2055824" y="1475652"/>
                </a:cubicBezTo>
                <a:cubicBezTo>
                  <a:pt x="2063680" y="1482635"/>
                  <a:pt x="2072914" y="1487915"/>
                  <a:pt x="2081049" y="1494571"/>
                </a:cubicBezTo>
                <a:cubicBezTo>
                  <a:pt x="2096048" y="1506843"/>
                  <a:pt x="2110952" y="1519263"/>
                  <a:pt x="2125192" y="1532408"/>
                </a:cubicBezTo>
                <a:cubicBezTo>
                  <a:pt x="2138298" y="1544506"/>
                  <a:pt x="2149881" y="1558192"/>
                  <a:pt x="2163029" y="1570245"/>
                </a:cubicBezTo>
                <a:cubicBezTo>
                  <a:pt x="2175132" y="1581339"/>
                  <a:pt x="2189258" y="1590168"/>
                  <a:pt x="2200867" y="1601777"/>
                </a:cubicBezTo>
                <a:cubicBezTo>
                  <a:pt x="2224989" y="1625899"/>
                  <a:pt x="2299952" y="1730579"/>
                  <a:pt x="2301766" y="1734207"/>
                </a:cubicBezTo>
                <a:cubicBezTo>
                  <a:pt x="2335078" y="1800831"/>
                  <a:pt x="2316063" y="1769358"/>
                  <a:pt x="2358522" y="1828800"/>
                </a:cubicBezTo>
                <a:cubicBezTo>
                  <a:pt x="2362726" y="1845617"/>
                  <a:pt x="2366107" y="1862661"/>
                  <a:pt x="2371134" y="1879250"/>
                </a:cubicBezTo>
                <a:cubicBezTo>
                  <a:pt x="2387136" y="1932056"/>
                  <a:pt x="2421584" y="2036905"/>
                  <a:pt x="2421584" y="2036905"/>
                </a:cubicBezTo>
                <a:cubicBezTo>
                  <a:pt x="2423686" y="2070538"/>
                  <a:pt x="2425401" y="2104197"/>
                  <a:pt x="2427890" y="2137804"/>
                </a:cubicBezTo>
                <a:cubicBezTo>
                  <a:pt x="2433476" y="2213222"/>
                  <a:pt x="2440159" y="2213663"/>
                  <a:pt x="2427890" y="2295459"/>
                </a:cubicBezTo>
                <a:cubicBezTo>
                  <a:pt x="2422701" y="2330051"/>
                  <a:pt x="2405580" y="2346386"/>
                  <a:pt x="2390053" y="2377440"/>
                </a:cubicBezTo>
                <a:cubicBezTo>
                  <a:pt x="2382894" y="2391759"/>
                  <a:pt x="2378293" y="2407264"/>
                  <a:pt x="2371134" y="2421583"/>
                </a:cubicBezTo>
                <a:cubicBezTo>
                  <a:pt x="2338007" y="2487836"/>
                  <a:pt x="2355651" y="2443622"/>
                  <a:pt x="2320685" y="2503564"/>
                </a:cubicBezTo>
                <a:cubicBezTo>
                  <a:pt x="2313580" y="2515744"/>
                  <a:pt x="2308072" y="2528789"/>
                  <a:pt x="2301766" y="2541401"/>
                </a:cubicBezTo>
                <a:cubicBezTo>
                  <a:pt x="2297562" y="2560320"/>
                  <a:pt x="2294086" y="2579415"/>
                  <a:pt x="2289154" y="2598157"/>
                </a:cubicBezTo>
                <a:cubicBezTo>
                  <a:pt x="2272882" y="2659990"/>
                  <a:pt x="2267740" y="2657273"/>
                  <a:pt x="2257623" y="2717975"/>
                </a:cubicBezTo>
                <a:cubicBezTo>
                  <a:pt x="2254494" y="2736751"/>
                  <a:pt x="2253418" y="2755812"/>
                  <a:pt x="2251316" y="2774731"/>
                </a:cubicBezTo>
                <a:cubicBezTo>
                  <a:pt x="2252686" y="2795284"/>
                  <a:pt x="2245146" y="2865875"/>
                  <a:pt x="2270235" y="2894549"/>
                </a:cubicBezTo>
                <a:cubicBezTo>
                  <a:pt x="2279098" y="2904679"/>
                  <a:pt x="2290410" y="2912548"/>
                  <a:pt x="2301766" y="2919774"/>
                </a:cubicBezTo>
                <a:cubicBezTo>
                  <a:pt x="2319382" y="2930984"/>
                  <a:pt x="2350872" y="2943707"/>
                  <a:pt x="2371134" y="2951305"/>
                </a:cubicBezTo>
                <a:cubicBezTo>
                  <a:pt x="2377358" y="2953639"/>
                  <a:pt x="2383661" y="2955785"/>
                  <a:pt x="2390053" y="2957611"/>
                </a:cubicBezTo>
                <a:cubicBezTo>
                  <a:pt x="2427812" y="2968399"/>
                  <a:pt x="2464598" y="2984271"/>
                  <a:pt x="2503565" y="2989142"/>
                </a:cubicBezTo>
                <a:cubicBezTo>
                  <a:pt x="2568763" y="2997292"/>
                  <a:pt x="2537237" y="2993051"/>
                  <a:pt x="2598158" y="3001754"/>
                </a:cubicBezTo>
                <a:cubicBezTo>
                  <a:pt x="2638097" y="3014367"/>
                  <a:pt x="2676185" y="3036806"/>
                  <a:pt x="2717976" y="3039592"/>
                </a:cubicBezTo>
                <a:cubicBezTo>
                  <a:pt x="2749507" y="3041694"/>
                  <a:pt x="2781125" y="3042754"/>
                  <a:pt x="2812569" y="3045898"/>
                </a:cubicBezTo>
                <a:cubicBezTo>
                  <a:pt x="2969548" y="3061596"/>
                  <a:pt x="2975737" y="3062902"/>
                  <a:pt x="3077429" y="3077429"/>
                </a:cubicBezTo>
                <a:cubicBezTo>
                  <a:pt x="3111062" y="3087939"/>
                  <a:pt x="3143446" y="3103977"/>
                  <a:pt x="3178329" y="3108960"/>
                </a:cubicBezTo>
                <a:cubicBezTo>
                  <a:pt x="3232473" y="3116695"/>
                  <a:pt x="3287655" y="3112725"/>
                  <a:pt x="3342290" y="3115266"/>
                </a:cubicBezTo>
                <a:cubicBezTo>
                  <a:pt x="3378048" y="3116929"/>
                  <a:pt x="3413761" y="3119470"/>
                  <a:pt x="3449496" y="3121572"/>
                </a:cubicBezTo>
                <a:cubicBezTo>
                  <a:pt x="3510687" y="3133811"/>
                  <a:pt x="3569696" y="3146505"/>
                  <a:pt x="3632376" y="3153103"/>
                </a:cubicBezTo>
                <a:cubicBezTo>
                  <a:pt x="3672151" y="3157290"/>
                  <a:pt x="3712255" y="3157308"/>
                  <a:pt x="3752194" y="3159410"/>
                </a:cubicBezTo>
                <a:cubicBezTo>
                  <a:pt x="3867957" y="3173880"/>
                  <a:pt x="3730031" y="3153799"/>
                  <a:pt x="3865705" y="3184634"/>
                </a:cubicBezTo>
                <a:cubicBezTo>
                  <a:pt x="3890642" y="3190301"/>
                  <a:pt x="3916304" y="3192232"/>
                  <a:pt x="3941380" y="3197247"/>
                </a:cubicBezTo>
                <a:cubicBezTo>
                  <a:pt x="3979388" y="3204849"/>
                  <a:pt x="4017055" y="3214064"/>
                  <a:pt x="4054892" y="3222472"/>
                </a:cubicBezTo>
                <a:cubicBezTo>
                  <a:pt x="4162097" y="3220370"/>
                  <a:pt x="4269565" y="3223943"/>
                  <a:pt x="4376508" y="3216165"/>
                </a:cubicBezTo>
                <a:cubicBezTo>
                  <a:pt x="4386991" y="3215403"/>
                  <a:pt x="4394092" y="3204464"/>
                  <a:pt x="4401733" y="3197247"/>
                </a:cubicBezTo>
                <a:cubicBezTo>
                  <a:pt x="4431991" y="3168671"/>
                  <a:pt x="4461198" y="3138983"/>
                  <a:pt x="4490020" y="3108960"/>
                </a:cubicBezTo>
                <a:cubicBezTo>
                  <a:pt x="4551666" y="3044745"/>
                  <a:pt x="4594176" y="2994372"/>
                  <a:pt x="4641369" y="2913468"/>
                </a:cubicBezTo>
                <a:cubicBezTo>
                  <a:pt x="4656083" y="2888243"/>
                  <a:pt x="4669559" y="2862254"/>
                  <a:pt x="4685512" y="2837793"/>
                </a:cubicBezTo>
                <a:cubicBezTo>
                  <a:pt x="4701130" y="2813845"/>
                  <a:pt x="4721021" y="2792802"/>
                  <a:pt x="4735962" y="2768425"/>
                </a:cubicBezTo>
                <a:cubicBezTo>
                  <a:pt x="4864447" y="2558793"/>
                  <a:pt x="4760661" y="2718406"/>
                  <a:pt x="4836861" y="2572932"/>
                </a:cubicBezTo>
                <a:cubicBezTo>
                  <a:pt x="4880496" y="2489629"/>
                  <a:pt x="4869769" y="2531881"/>
                  <a:pt x="4906229" y="2446808"/>
                </a:cubicBezTo>
                <a:cubicBezTo>
                  <a:pt x="4915921" y="2424193"/>
                  <a:pt x="4921991" y="2400151"/>
                  <a:pt x="4931454" y="2377440"/>
                </a:cubicBezTo>
                <a:cubicBezTo>
                  <a:pt x="4943030" y="2349658"/>
                  <a:pt x="4960195" y="2324149"/>
                  <a:pt x="4969292" y="2295459"/>
                </a:cubicBezTo>
                <a:cubicBezTo>
                  <a:pt x="4987629" y="2237627"/>
                  <a:pt x="4996001" y="2176996"/>
                  <a:pt x="5013435" y="2118885"/>
                </a:cubicBezTo>
                <a:lnTo>
                  <a:pt x="5032354" y="2055823"/>
                </a:lnTo>
                <a:cubicBezTo>
                  <a:pt x="5034456" y="2030598"/>
                  <a:pt x="5035080" y="2005207"/>
                  <a:pt x="5038660" y="1980149"/>
                </a:cubicBezTo>
                <a:cubicBezTo>
                  <a:pt x="5048778" y="1909318"/>
                  <a:pt x="5066439" y="1841591"/>
                  <a:pt x="5082803" y="1772044"/>
                </a:cubicBezTo>
                <a:cubicBezTo>
                  <a:pt x="5087007" y="1734207"/>
                  <a:pt x="5092165" y="1696463"/>
                  <a:pt x="5095416" y="1658532"/>
                </a:cubicBezTo>
                <a:cubicBezTo>
                  <a:pt x="5108401" y="1507046"/>
                  <a:pt x="5090957" y="1599771"/>
                  <a:pt x="5114334" y="1494571"/>
                </a:cubicBezTo>
                <a:cubicBezTo>
                  <a:pt x="5148755" y="1064331"/>
                  <a:pt x="5098190" y="1636358"/>
                  <a:pt x="5158478" y="1154036"/>
                </a:cubicBezTo>
                <a:cubicBezTo>
                  <a:pt x="5168963" y="1070152"/>
                  <a:pt x="5169191" y="1044652"/>
                  <a:pt x="5190009" y="964850"/>
                </a:cubicBezTo>
                <a:cubicBezTo>
                  <a:pt x="5195043" y="945554"/>
                  <a:pt x="5203197" y="927195"/>
                  <a:pt x="5208927" y="908094"/>
                </a:cubicBezTo>
                <a:cubicBezTo>
                  <a:pt x="5215814" y="885137"/>
                  <a:pt x="5219728" y="861276"/>
                  <a:pt x="5227846" y="838725"/>
                </a:cubicBezTo>
                <a:cubicBezTo>
                  <a:pt x="5238691" y="808600"/>
                  <a:pt x="5255275" y="780717"/>
                  <a:pt x="5265683" y="750439"/>
                </a:cubicBezTo>
                <a:cubicBezTo>
                  <a:pt x="5278449" y="713302"/>
                  <a:pt x="5284448" y="674064"/>
                  <a:pt x="5297214" y="636927"/>
                </a:cubicBezTo>
                <a:cubicBezTo>
                  <a:pt x="5326741" y="551032"/>
                  <a:pt x="5335093" y="554865"/>
                  <a:pt x="5372889" y="479272"/>
                </a:cubicBezTo>
                <a:cubicBezTo>
                  <a:pt x="5384248" y="456554"/>
                  <a:pt x="5394803" y="433412"/>
                  <a:pt x="5404420" y="409903"/>
                </a:cubicBezTo>
                <a:cubicBezTo>
                  <a:pt x="5413736" y="387131"/>
                  <a:pt x="5418133" y="362280"/>
                  <a:pt x="5429645" y="340535"/>
                </a:cubicBezTo>
                <a:cubicBezTo>
                  <a:pt x="5437327" y="326025"/>
                  <a:pt x="5450920" y="315518"/>
                  <a:pt x="5461176" y="302698"/>
                </a:cubicBezTo>
                <a:cubicBezTo>
                  <a:pt x="5491157" y="265221"/>
                  <a:pt x="5468422" y="289145"/>
                  <a:pt x="5492707" y="264861"/>
                </a:cubicBezTo>
                <a:cubicBezTo>
                  <a:pt x="5596590" y="286354"/>
                  <a:pt x="5707147" y="304510"/>
                  <a:pt x="5808017" y="340535"/>
                </a:cubicBezTo>
                <a:cubicBezTo>
                  <a:pt x="5823977" y="346235"/>
                  <a:pt x="5837163" y="357867"/>
                  <a:pt x="5852160" y="365760"/>
                </a:cubicBezTo>
                <a:cubicBezTo>
                  <a:pt x="5877117" y="378895"/>
                  <a:pt x="5902610" y="390985"/>
                  <a:pt x="5927835" y="403597"/>
                </a:cubicBezTo>
                <a:lnTo>
                  <a:pt x="6003509" y="491884"/>
                </a:lnTo>
                <a:cubicBezTo>
                  <a:pt x="6020118" y="510985"/>
                  <a:pt x="6039071" y="528169"/>
                  <a:pt x="6053959" y="548640"/>
                </a:cubicBezTo>
                <a:cubicBezTo>
                  <a:pt x="6070776" y="571763"/>
                  <a:pt x="6086788" y="595492"/>
                  <a:pt x="6104409" y="618008"/>
                </a:cubicBezTo>
                <a:cubicBezTo>
                  <a:pt x="6124646" y="643866"/>
                  <a:pt x="6148559" y="666841"/>
                  <a:pt x="6167471" y="693683"/>
                </a:cubicBezTo>
                <a:cubicBezTo>
                  <a:pt x="6213811" y="759455"/>
                  <a:pt x="6299901" y="895481"/>
                  <a:pt x="6299901" y="895481"/>
                </a:cubicBezTo>
                <a:cubicBezTo>
                  <a:pt x="6312513" y="933318"/>
                  <a:pt x="6318471" y="974071"/>
                  <a:pt x="6337738" y="1008993"/>
                </a:cubicBezTo>
                <a:cubicBezTo>
                  <a:pt x="6352834" y="1036354"/>
                  <a:pt x="6382226" y="1053231"/>
                  <a:pt x="6400800" y="1078361"/>
                </a:cubicBezTo>
                <a:cubicBezTo>
                  <a:pt x="6418158" y="1101845"/>
                  <a:pt x="6426848" y="1131115"/>
                  <a:pt x="6444944" y="1154036"/>
                </a:cubicBezTo>
                <a:cubicBezTo>
                  <a:pt x="6490159" y="1211308"/>
                  <a:pt x="6541639" y="1263343"/>
                  <a:pt x="6589987" y="1317997"/>
                </a:cubicBezTo>
                <a:lnTo>
                  <a:pt x="6589987" y="1317997"/>
                </a:lnTo>
                <a:cubicBezTo>
                  <a:pt x="6611008" y="1343222"/>
                  <a:pt x="6632668" y="1367927"/>
                  <a:pt x="6653049" y="1393672"/>
                </a:cubicBezTo>
                <a:cubicBezTo>
                  <a:pt x="6672620" y="1418394"/>
                  <a:pt x="6689042" y="1445617"/>
                  <a:pt x="6709805" y="1469346"/>
                </a:cubicBezTo>
                <a:cubicBezTo>
                  <a:pt x="6747991" y="1512986"/>
                  <a:pt x="6784342" y="1559245"/>
                  <a:pt x="6829623" y="1595470"/>
                </a:cubicBezTo>
                <a:cubicBezTo>
                  <a:pt x="6840133" y="1603878"/>
                  <a:pt x="6851637" y="1611177"/>
                  <a:pt x="6861154" y="1620695"/>
                </a:cubicBezTo>
                <a:cubicBezTo>
                  <a:pt x="6870671" y="1630212"/>
                  <a:pt x="6876318" y="1643284"/>
                  <a:pt x="6886378" y="1652226"/>
                </a:cubicBezTo>
                <a:cubicBezTo>
                  <a:pt x="6895539" y="1660369"/>
                  <a:pt x="6907710" y="1664346"/>
                  <a:pt x="6917909" y="1671145"/>
                </a:cubicBezTo>
                <a:cubicBezTo>
                  <a:pt x="6968076" y="1704590"/>
                  <a:pt x="7010007" y="1744369"/>
                  <a:pt x="7069258" y="1765738"/>
                </a:cubicBezTo>
                <a:cubicBezTo>
                  <a:pt x="7159441" y="1798263"/>
                  <a:pt x="7253077" y="1820925"/>
                  <a:pt x="7346732" y="1841412"/>
                </a:cubicBezTo>
                <a:cubicBezTo>
                  <a:pt x="7534574" y="1882503"/>
                  <a:pt x="7531509" y="1885827"/>
                  <a:pt x="7706185" y="1910781"/>
                </a:cubicBezTo>
                <a:cubicBezTo>
                  <a:pt x="7727098" y="1913769"/>
                  <a:pt x="7748133" y="1916375"/>
                  <a:pt x="7769247" y="1917087"/>
                </a:cubicBezTo>
                <a:lnTo>
                  <a:pt x="8267438" y="1929699"/>
                </a:lnTo>
                <a:cubicBezTo>
                  <a:pt x="8280050" y="1948618"/>
                  <a:pt x="8291227" y="1968576"/>
                  <a:pt x="8305275" y="1986455"/>
                </a:cubicBezTo>
                <a:cubicBezTo>
                  <a:pt x="8314458" y="1998143"/>
                  <a:pt x="8328826" y="2005446"/>
                  <a:pt x="8336806" y="2017986"/>
                </a:cubicBezTo>
                <a:cubicBezTo>
                  <a:pt x="8343943" y="2029202"/>
                  <a:pt x="8344750" y="2043375"/>
                  <a:pt x="8349418" y="2055823"/>
                </a:cubicBezTo>
                <a:cubicBezTo>
                  <a:pt x="8357367" y="2077021"/>
                  <a:pt x="8367778" y="2097311"/>
                  <a:pt x="8374643" y="2118885"/>
                </a:cubicBezTo>
                <a:cubicBezTo>
                  <a:pt x="8382527" y="2143662"/>
                  <a:pt x="8386603" y="2169507"/>
                  <a:pt x="8393562" y="2194560"/>
                </a:cubicBezTo>
                <a:cubicBezTo>
                  <a:pt x="8397120" y="2207370"/>
                  <a:pt x="8401970" y="2219785"/>
                  <a:pt x="8406174" y="2232397"/>
                </a:cubicBezTo>
                <a:cubicBezTo>
                  <a:pt x="8408276" y="2257622"/>
                  <a:pt x="8407265" y="2283303"/>
                  <a:pt x="8412480" y="2308072"/>
                </a:cubicBezTo>
                <a:cubicBezTo>
                  <a:pt x="8415778" y="2323737"/>
                  <a:pt x="8427114" y="2336790"/>
                  <a:pt x="8431399" y="2352215"/>
                </a:cubicBezTo>
                <a:cubicBezTo>
                  <a:pt x="8437689" y="2374859"/>
                  <a:pt x="8438568" y="2398720"/>
                  <a:pt x="8444012" y="2421583"/>
                </a:cubicBezTo>
                <a:cubicBezTo>
                  <a:pt x="8473705" y="2546295"/>
                  <a:pt x="8456322" y="2418422"/>
                  <a:pt x="8488155" y="2585545"/>
                </a:cubicBezTo>
                <a:cubicBezTo>
                  <a:pt x="8498502" y="2639865"/>
                  <a:pt x="8503489" y="2695101"/>
                  <a:pt x="8513380" y="2749506"/>
                </a:cubicBezTo>
                <a:lnTo>
                  <a:pt x="8525992" y="2818874"/>
                </a:lnTo>
                <a:cubicBezTo>
                  <a:pt x="8521788" y="2913467"/>
                  <a:pt x="8519051" y="3008137"/>
                  <a:pt x="8513380" y="3102654"/>
                </a:cubicBezTo>
                <a:cubicBezTo>
                  <a:pt x="8512738" y="3113353"/>
                  <a:pt x="8510271" y="3123954"/>
                  <a:pt x="8507074" y="3134185"/>
                </a:cubicBezTo>
                <a:cubicBezTo>
                  <a:pt x="8499735" y="3157669"/>
                  <a:pt x="8490257" y="3180430"/>
                  <a:pt x="8481849" y="3203553"/>
                </a:cubicBezTo>
                <a:cubicBezTo>
                  <a:pt x="8473748" y="3260262"/>
                  <a:pt x="8477882" y="3246986"/>
                  <a:pt x="8456624" y="3310759"/>
                </a:cubicBezTo>
                <a:cubicBezTo>
                  <a:pt x="8442538" y="3353015"/>
                  <a:pt x="8433809" y="3397780"/>
                  <a:pt x="8412480" y="3436883"/>
                </a:cubicBezTo>
                <a:cubicBezTo>
                  <a:pt x="8307503" y="3629341"/>
                  <a:pt x="8430101" y="3411211"/>
                  <a:pt x="8343112" y="3550394"/>
                </a:cubicBezTo>
                <a:cubicBezTo>
                  <a:pt x="8331642" y="3568747"/>
                  <a:pt x="8320733" y="3587538"/>
                  <a:pt x="8311581" y="3607150"/>
                </a:cubicBezTo>
                <a:cubicBezTo>
                  <a:pt x="8305959" y="3619198"/>
                  <a:pt x="8304915" y="3633097"/>
                  <a:pt x="8298969" y="3644988"/>
                </a:cubicBezTo>
                <a:cubicBezTo>
                  <a:pt x="8292585" y="3657757"/>
                  <a:pt x="8265228" y="3687635"/>
                  <a:pt x="8254825" y="3695437"/>
                </a:cubicBezTo>
                <a:cubicBezTo>
                  <a:pt x="8240828" y="3705935"/>
                  <a:pt x="8221223" y="3711293"/>
                  <a:pt x="8204376" y="3714356"/>
                </a:cubicBezTo>
                <a:cubicBezTo>
                  <a:pt x="8152649" y="3723761"/>
                  <a:pt x="8132135" y="3721734"/>
                  <a:pt x="8071945" y="3726968"/>
                </a:cubicBezTo>
                <a:cubicBezTo>
                  <a:pt x="8043635" y="3729430"/>
                  <a:pt x="7923439" y="3744423"/>
                  <a:pt x="7914290" y="3745887"/>
                </a:cubicBezTo>
                <a:cubicBezTo>
                  <a:pt x="7895153" y="3748949"/>
                  <a:pt x="7876804" y="3756434"/>
                  <a:pt x="7857534" y="3758499"/>
                </a:cubicBezTo>
                <a:cubicBezTo>
                  <a:pt x="7817767" y="3762760"/>
                  <a:pt x="7777655" y="3762703"/>
                  <a:pt x="7737716" y="3764805"/>
                </a:cubicBezTo>
                <a:cubicBezTo>
                  <a:pt x="7512203" y="3809910"/>
                  <a:pt x="7642825" y="3788593"/>
                  <a:pt x="7157545" y="3764805"/>
                </a:cubicBezTo>
                <a:cubicBezTo>
                  <a:pt x="7115084" y="3762724"/>
                  <a:pt x="7073550" y="3751580"/>
                  <a:pt x="7031421" y="3745887"/>
                </a:cubicBezTo>
                <a:cubicBezTo>
                  <a:pt x="6890873" y="3726894"/>
                  <a:pt x="6964755" y="3738454"/>
                  <a:pt x="6842235" y="3726968"/>
                </a:cubicBezTo>
                <a:cubicBezTo>
                  <a:pt x="6802250" y="3723220"/>
                  <a:pt x="6762537" y="3716152"/>
                  <a:pt x="6722417" y="3714356"/>
                </a:cubicBezTo>
                <a:cubicBezTo>
                  <a:pt x="6621597" y="3709842"/>
                  <a:pt x="6520618" y="3710152"/>
                  <a:pt x="6419719" y="3708050"/>
                </a:cubicBezTo>
                <a:cubicBezTo>
                  <a:pt x="6230533" y="3714356"/>
                  <a:pt x="6041112" y="3715631"/>
                  <a:pt x="5852160" y="3726968"/>
                </a:cubicBezTo>
                <a:cubicBezTo>
                  <a:pt x="5830253" y="3728282"/>
                  <a:pt x="5810322" y="3740302"/>
                  <a:pt x="5789098" y="3745887"/>
                </a:cubicBezTo>
                <a:cubicBezTo>
                  <a:pt x="5770356" y="3750819"/>
                  <a:pt x="5750728" y="3752371"/>
                  <a:pt x="5732343" y="3758499"/>
                </a:cubicBezTo>
                <a:cubicBezTo>
                  <a:pt x="5605151" y="3800896"/>
                  <a:pt x="5585714" y="3805553"/>
                  <a:pt x="5492707" y="3859399"/>
                </a:cubicBezTo>
                <a:cubicBezTo>
                  <a:pt x="5475545" y="3869335"/>
                  <a:pt x="5458122" y="3879032"/>
                  <a:pt x="5442257" y="3890930"/>
                </a:cubicBezTo>
                <a:cubicBezTo>
                  <a:pt x="5394375" y="3926841"/>
                  <a:pt x="5438351" y="3909047"/>
                  <a:pt x="5398114" y="3922461"/>
                </a:cubicBezTo>
                <a:cubicBezTo>
                  <a:pt x="5363328" y="3957246"/>
                  <a:pt x="5381353" y="3943650"/>
                  <a:pt x="5309827" y="3972910"/>
                </a:cubicBezTo>
                <a:cubicBezTo>
                  <a:pt x="5235880" y="4003161"/>
                  <a:pt x="5254614" y="3996562"/>
                  <a:pt x="5183703" y="4004441"/>
                </a:cubicBezTo>
                <a:cubicBezTo>
                  <a:pt x="5038660" y="3998135"/>
                  <a:pt x="4893158" y="3998667"/>
                  <a:pt x="4748574" y="3985523"/>
                </a:cubicBezTo>
                <a:cubicBezTo>
                  <a:pt x="4707444" y="3981784"/>
                  <a:pt x="4669217" y="3962268"/>
                  <a:pt x="4628756" y="3953992"/>
                </a:cubicBezTo>
                <a:cubicBezTo>
                  <a:pt x="4576615" y="3943327"/>
                  <a:pt x="4523070" y="3940241"/>
                  <a:pt x="4471101" y="3928767"/>
                </a:cubicBezTo>
                <a:cubicBezTo>
                  <a:pt x="4361079" y="3904476"/>
                  <a:pt x="4252578" y="3873740"/>
                  <a:pt x="4143178" y="3846786"/>
                </a:cubicBezTo>
                <a:cubicBezTo>
                  <a:pt x="4107533" y="3838004"/>
                  <a:pt x="4071390" y="3831220"/>
                  <a:pt x="4035973" y="3821561"/>
                </a:cubicBezTo>
                <a:cubicBezTo>
                  <a:pt x="4012850" y="3815255"/>
                  <a:pt x="3989958" y="3808032"/>
                  <a:pt x="3966605" y="3802643"/>
                </a:cubicBezTo>
                <a:cubicBezTo>
                  <a:pt x="3883285" y="3783415"/>
                  <a:pt x="3845411" y="3780404"/>
                  <a:pt x="3758500" y="3764805"/>
                </a:cubicBezTo>
                <a:cubicBezTo>
                  <a:pt x="3714270" y="3756866"/>
                  <a:pt x="3669991" y="3749078"/>
                  <a:pt x="3626069" y="3739581"/>
                </a:cubicBezTo>
                <a:cubicBezTo>
                  <a:pt x="3592184" y="3732255"/>
                  <a:pt x="3557728" y="3726267"/>
                  <a:pt x="3525170" y="3714356"/>
                </a:cubicBezTo>
                <a:cubicBezTo>
                  <a:pt x="3471251" y="3694630"/>
                  <a:pt x="3421982" y="3663144"/>
                  <a:pt x="3367515" y="3644988"/>
                </a:cubicBezTo>
                <a:cubicBezTo>
                  <a:pt x="3329678" y="3632375"/>
                  <a:pt x="3290633" y="3622929"/>
                  <a:pt x="3254003" y="3607150"/>
                </a:cubicBezTo>
                <a:cubicBezTo>
                  <a:pt x="3153818" y="3563993"/>
                  <a:pt x="3059550" y="3507248"/>
                  <a:pt x="2957612" y="3468414"/>
                </a:cubicBezTo>
                <a:cubicBezTo>
                  <a:pt x="2913468" y="3451597"/>
                  <a:pt x="2869995" y="3432902"/>
                  <a:pt x="2825181" y="3417964"/>
                </a:cubicBezTo>
                <a:cubicBezTo>
                  <a:pt x="2590016" y="3339576"/>
                  <a:pt x="2758240" y="3407954"/>
                  <a:pt x="2560320" y="3335983"/>
                </a:cubicBezTo>
                <a:cubicBezTo>
                  <a:pt x="2505289" y="3315972"/>
                  <a:pt x="2448734" y="3299108"/>
                  <a:pt x="2396359" y="3272921"/>
                </a:cubicBezTo>
                <a:cubicBezTo>
                  <a:pt x="2338157" y="3243821"/>
                  <a:pt x="2364149" y="3252258"/>
                  <a:pt x="2320685" y="3241390"/>
                </a:cubicBezTo>
                <a:cubicBezTo>
                  <a:pt x="1977192" y="2930612"/>
                  <a:pt x="2326293" y="3232984"/>
                  <a:pt x="2118886" y="3077429"/>
                </a:cubicBezTo>
                <a:cubicBezTo>
                  <a:pt x="2065047" y="3037050"/>
                  <a:pt x="2020061" y="2983988"/>
                  <a:pt x="1961231" y="2951305"/>
                </a:cubicBezTo>
                <a:cubicBezTo>
                  <a:pt x="1942312" y="2940795"/>
                  <a:pt x="1922482" y="2931779"/>
                  <a:pt x="1904475" y="2919774"/>
                </a:cubicBezTo>
                <a:cubicBezTo>
                  <a:pt x="1890815" y="2910667"/>
                  <a:pt x="1880789" y="2896567"/>
                  <a:pt x="1866638" y="2888243"/>
                </a:cubicBezTo>
                <a:cubicBezTo>
                  <a:pt x="1844745" y="2875365"/>
                  <a:pt x="1819818" y="2868404"/>
                  <a:pt x="1797269" y="2856712"/>
                </a:cubicBezTo>
                <a:cubicBezTo>
                  <a:pt x="1763012" y="2838949"/>
                  <a:pt x="1730627" y="2817719"/>
                  <a:pt x="1696370" y="2799956"/>
                </a:cubicBezTo>
                <a:cubicBezTo>
                  <a:pt x="1673822" y="2788264"/>
                  <a:pt x="1649720" y="2779784"/>
                  <a:pt x="1627002" y="2768425"/>
                </a:cubicBezTo>
                <a:cubicBezTo>
                  <a:pt x="1603444" y="2756646"/>
                  <a:pt x="1581192" y="2742367"/>
                  <a:pt x="1557634" y="2730588"/>
                </a:cubicBezTo>
                <a:cubicBezTo>
                  <a:pt x="1534916" y="2719229"/>
                  <a:pt x="1510983" y="2710416"/>
                  <a:pt x="1488265" y="2699057"/>
                </a:cubicBezTo>
                <a:cubicBezTo>
                  <a:pt x="1444009" y="2676929"/>
                  <a:pt x="1397156" y="2645240"/>
                  <a:pt x="1349529" y="2629688"/>
                </a:cubicBezTo>
                <a:cubicBezTo>
                  <a:pt x="1120480" y="2554897"/>
                  <a:pt x="1179029" y="2565258"/>
                  <a:pt x="1021606" y="2554014"/>
                </a:cubicBezTo>
                <a:cubicBezTo>
                  <a:pt x="979565" y="2558218"/>
                  <a:pt x="937372" y="2561114"/>
                  <a:pt x="895482" y="2566626"/>
                </a:cubicBezTo>
                <a:cubicBezTo>
                  <a:pt x="829892" y="2575256"/>
                  <a:pt x="780986" y="2585742"/>
                  <a:pt x="718908" y="2598157"/>
                </a:cubicBezTo>
                <a:cubicBezTo>
                  <a:pt x="695785" y="2608667"/>
                  <a:pt x="673513" y="2621297"/>
                  <a:pt x="649540" y="2629688"/>
                </a:cubicBezTo>
                <a:cubicBezTo>
                  <a:pt x="631248" y="2636090"/>
                  <a:pt x="611668" y="2637943"/>
                  <a:pt x="592784" y="2642301"/>
                </a:cubicBezTo>
                <a:cubicBezTo>
                  <a:pt x="574309" y="2646564"/>
                  <a:pt x="552446" y="2651642"/>
                  <a:pt x="536028" y="2661219"/>
                </a:cubicBezTo>
                <a:cubicBezTo>
                  <a:pt x="520409" y="2670330"/>
                  <a:pt x="507645" y="2683885"/>
                  <a:pt x="491885" y="2692750"/>
                </a:cubicBezTo>
                <a:cubicBezTo>
                  <a:pt x="473841" y="2702900"/>
                  <a:pt x="453646" y="2708716"/>
                  <a:pt x="435129" y="2717975"/>
                </a:cubicBezTo>
                <a:cubicBezTo>
                  <a:pt x="356502" y="2757289"/>
                  <a:pt x="405094" y="2742826"/>
                  <a:pt x="353148" y="2755812"/>
                </a:cubicBezTo>
                <a:cubicBezTo>
                  <a:pt x="307800" y="2812497"/>
                  <a:pt x="350733" y="2765964"/>
                  <a:pt x="277474" y="2818874"/>
                </a:cubicBezTo>
                <a:cubicBezTo>
                  <a:pt x="255651" y="2834635"/>
                  <a:pt x="235579" y="2852692"/>
                  <a:pt x="214412" y="2869324"/>
                </a:cubicBezTo>
                <a:cubicBezTo>
                  <a:pt x="206147" y="2875818"/>
                  <a:pt x="197595" y="2881937"/>
                  <a:pt x="189187" y="2888243"/>
                </a:cubicBezTo>
                <a:cubicBezTo>
                  <a:pt x="180779" y="2894549"/>
                  <a:pt x="172707" y="2901331"/>
                  <a:pt x="163962" y="2907161"/>
                </a:cubicBezTo>
                <a:cubicBezTo>
                  <a:pt x="151350" y="2915569"/>
                  <a:pt x="137857" y="2922787"/>
                  <a:pt x="126125" y="2932386"/>
                </a:cubicBezTo>
                <a:cubicBezTo>
                  <a:pt x="114621" y="2941798"/>
                  <a:pt x="107340" y="2956270"/>
                  <a:pt x="94594" y="2963917"/>
                </a:cubicBezTo>
                <a:cubicBezTo>
                  <a:pt x="75180" y="2975565"/>
                  <a:pt x="50946" y="2977494"/>
                  <a:pt x="31532" y="2989142"/>
                </a:cubicBezTo>
                <a:lnTo>
                  <a:pt x="0" y="3008061"/>
                </a:lnTo>
              </a:path>
            </a:pathLst>
          </a:custGeom>
          <a:noFill/>
          <a:ln w="28575">
            <a:solidFill>
              <a:srgbClr val="00B05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32315-F9FC-42B8-B8B1-AC542DDFBC40}"/>
              </a:ext>
            </a:extLst>
          </p:cNvPr>
          <p:cNvSpPr txBox="1"/>
          <p:nvPr/>
        </p:nvSpPr>
        <p:spPr>
          <a:xfrm>
            <a:off x="8718833" y="-809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59937-9B54-4078-B75C-0C50D80E44E0}"/>
              </a:ext>
            </a:extLst>
          </p:cNvPr>
          <p:cNvSpPr txBox="1"/>
          <p:nvPr/>
        </p:nvSpPr>
        <p:spPr>
          <a:xfrm>
            <a:off x="1571213" y="3919689"/>
            <a:ext cx="792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0FDD555-E0D7-4A0B-9587-0A031D88FB73}"/>
              </a:ext>
            </a:extLst>
          </p:cNvPr>
          <p:cNvSpPr/>
          <p:nvPr/>
        </p:nvSpPr>
        <p:spPr>
          <a:xfrm>
            <a:off x="10288918" y="771718"/>
            <a:ext cx="1396483" cy="1000124"/>
          </a:xfrm>
          <a:prstGeom prst="foldedCorner">
            <a:avLst/>
          </a:prstGeom>
          <a:solidFill>
            <a:schemeClr val="bg1"/>
          </a:solidFill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IHE CAT System Test Report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F0B75-E8DE-44FA-BA51-0FAF7EB2D738}"/>
              </a:ext>
            </a:extLst>
          </p:cNvPr>
          <p:cNvCxnSpPr>
            <a:cxnSpLocks/>
          </p:cNvCxnSpPr>
          <p:nvPr/>
        </p:nvCxnSpPr>
        <p:spPr>
          <a:xfrm flipV="1">
            <a:off x="9283781" y="1438578"/>
            <a:ext cx="902751" cy="203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6C2752-95C7-41E9-B1CB-2F24C8318F8E}"/>
              </a:ext>
            </a:extLst>
          </p:cNvPr>
          <p:cNvSpPr txBox="1"/>
          <p:nvPr/>
        </p:nvSpPr>
        <p:spPr>
          <a:xfrm>
            <a:off x="662152" y="771718"/>
            <a:ext cx="565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Pathway with RI+MC+RR Support …</a:t>
            </a:r>
          </a:p>
        </p:txBody>
      </p:sp>
    </p:spTree>
    <p:extLst>
      <p:ext uri="{BB962C8B-B14F-4D97-AF65-F5344CB8AC3E}">
        <p14:creationId xmlns:p14="http://schemas.microsoft.com/office/powerpoint/2010/main" val="293639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" grpId="0" animBg="1"/>
      <p:bldP spid="7" grpId="0"/>
      <p:bldP spid="10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AA85C5-0103-453A-9A0B-4BF2144B6600}"/>
              </a:ext>
            </a:extLst>
          </p:cNvPr>
          <p:cNvGrpSpPr/>
          <p:nvPr/>
        </p:nvGrpSpPr>
        <p:grpSpPr>
          <a:xfrm>
            <a:off x="438680" y="1030894"/>
            <a:ext cx="6509596" cy="3226600"/>
            <a:chOff x="217359" y="902761"/>
            <a:chExt cx="11774551" cy="5884775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1B965DEB-9ABD-4913-B495-3B7BF733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59" y="4114297"/>
              <a:ext cx="2611074" cy="2611074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5A3CF2-4F83-43FB-9544-3BF4763F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2478" y="4508875"/>
              <a:ext cx="4407042" cy="2278661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E526FA-83F8-4B1A-A094-5BFB5CD42ED7}"/>
                </a:ext>
              </a:extLst>
            </p:cNvPr>
            <p:cNvSpPr/>
            <p:nvPr/>
          </p:nvSpPr>
          <p:spPr>
            <a:xfrm>
              <a:off x="512530" y="1510330"/>
              <a:ext cx="1869570" cy="8064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accent6">
                      <a:lumMod val="75000"/>
                    </a:schemeClr>
                  </a:solidFill>
                </a:rPr>
                <a:t>IEEE 11073-1070x Project Teams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3AFC1-878A-4257-9D56-9641D565856E}"/>
                </a:ext>
              </a:extLst>
            </p:cNvPr>
            <p:cNvGrpSpPr/>
            <p:nvPr/>
          </p:nvGrpSpPr>
          <p:grpSpPr>
            <a:xfrm>
              <a:off x="2733212" y="2516622"/>
              <a:ext cx="1630572" cy="1372165"/>
              <a:chOff x="2733212" y="1937771"/>
              <a:chExt cx="1630572" cy="137216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756505-11B7-4139-B147-9723FC11AFC3}"/>
                  </a:ext>
                </a:extLst>
              </p:cNvPr>
              <p:cNvSpPr/>
              <p:nvPr/>
            </p:nvSpPr>
            <p:spPr>
              <a:xfrm>
                <a:off x="2733212" y="1937771"/>
                <a:ext cx="1502644" cy="12635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" name="Rectangle: Folded Corner 5">
                <a:extLst>
                  <a:ext uri="{FF2B5EF4-FFF2-40B4-BE49-F238E27FC236}">
                    <a16:creationId xmlns:a16="http://schemas.microsoft.com/office/drawing/2014/main" id="{E98C37A6-D649-45A2-84D1-8AC88415D3DC}"/>
                  </a:ext>
                </a:extLst>
              </p:cNvPr>
              <p:cNvSpPr/>
              <p:nvPr/>
            </p:nvSpPr>
            <p:spPr>
              <a:xfrm>
                <a:off x="2861140" y="2027615"/>
                <a:ext cx="1502644" cy="1282321"/>
              </a:xfrm>
              <a:prstGeom prst="foldedCorner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chemeClr val="accent6">
                        <a:lumMod val="75000"/>
                      </a:schemeClr>
                    </a:solidFill>
                  </a:rPr>
                  <a:t>11073-1070x PKP Standards</a:t>
                </a:r>
              </a:p>
            </p:txBody>
          </p:sp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54E18C90-94AA-4C0E-8204-22F4C6375F32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1674464" y="2089630"/>
              <a:ext cx="831598" cy="1285897"/>
            </a:xfrm>
            <a:prstGeom prst="bentConnector2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183C55-A051-4AFE-A09C-89005A44F20C}"/>
                </a:ext>
              </a:extLst>
            </p:cNvPr>
            <p:cNvSpPr txBox="1"/>
            <p:nvPr/>
          </p:nvSpPr>
          <p:spPr>
            <a:xfrm>
              <a:off x="535254" y="2331956"/>
              <a:ext cx="1702226" cy="420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Develop</a:t>
              </a:r>
            </a:p>
          </p:txBody>
        </p:sp>
        <p:sp>
          <p:nvSpPr>
            <p:cNvPr id="23" name="Rectangle: Folded Corner 22">
              <a:extLst>
                <a:ext uri="{FF2B5EF4-FFF2-40B4-BE49-F238E27FC236}">
                  <a16:creationId xmlns:a16="http://schemas.microsoft.com/office/drawing/2014/main" id="{A1E7D6C2-9DA5-4B97-BAFF-9D1EC1A4C658}"/>
                </a:ext>
              </a:extLst>
            </p:cNvPr>
            <p:cNvSpPr/>
            <p:nvPr/>
          </p:nvSpPr>
          <p:spPr>
            <a:xfrm>
              <a:off x="5885255" y="2516622"/>
              <a:ext cx="1502644" cy="128232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694DB7"/>
                  </a:solidFill>
                </a:rPr>
                <a:t>IHE SDPi TF Specifications (TF-1 / Appendix B)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B9B89C0-3640-4342-B04D-B5F0A36A4595}"/>
                </a:ext>
              </a:extLst>
            </p:cNvPr>
            <p:cNvSpPr/>
            <p:nvPr/>
          </p:nvSpPr>
          <p:spPr>
            <a:xfrm>
              <a:off x="5035432" y="1510329"/>
              <a:ext cx="1869570" cy="8064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Gemini SES+MDI Community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F2344DB-14B6-4FA3-8C6B-92ED848DDE3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16200000" flipH="1">
              <a:off x="5203101" y="2475629"/>
              <a:ext cx="831598" cy="532710"/>
            </a:xfrm>
            <a:prstGeom prst="bentConnector2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050A77-4040-4FF1-B1C4-33C15EF9C29D}"/>
                </a:ext>
              </a:extLst>
            </p:cNvPr>
            <p:cNvCxnSpPr/>
            <p:nvPr/>
          </p:nvCxnSpPr>
          <p:spPr>
            <a:xfrm>
              <a:off x="4472989" y="3539328"/>
              <a:ext cx="1351215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FDAE8B-F290-49B9-8945-4BCFD45CD6B3}"/>
                </a:ext>
              </a:extLst>
            </p:cNvPr>
            <p:cNvSpPr txBox="1"/>
            <p:nvPr/>
          </p:nvSpPr>
          <p:spPr>
            <a:xfrm>
              <a:off x="4472989" y="3598813"/>
              <a:ext cx="1351214" cy="67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PKP ICS Tables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D85C73-9469-4721-B371-F09ECEE007C5}"/>
                </a:ext>
              </a:extLst>
            </p:cNvPr>
            <p:cNvSpPr txBox="1"/>
            <p:nvPr/>
          </p:nvSpPr>
          <p:spPr>
            <a:xfrm>
              <a:off x="4429200" y="2289130"/>
              <a:ext cx="1702226" cy="420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Develop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579C85-A206-43FE-81A2-69E2F8885085}"/>
                </a:ext>
              </a:extLst>
            </p:cNvPr>
            <p:cNvSpPr/>
            <p:nvPr/>
          </p:nvSpPr>
          <p:spPr>
            <a:xfrm>
              <a:off x="8757675" y="2473797"/>
              <a:ext cx="2976168" cy="141499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SES+MDI SDC/SDPi+FHIR </a:t>
              </a:r>
            </a:p>
            <a:p>
              <a:pPr algn="ctr"/>
              <a:r>
                <a:rPr lang="en-US" sz="900" b="1" dirty="0">
                  <a:solidFill>
                    <a:srgbClr val="0070C0"/>
                  </a:solidFill>
                </a:rPr>
                <a:t>Test Plans/Scripts + PAT/CAT + Product CA</a:t>
              </a:r>
            </a:p>
          </p:txBody>
        </p:sp>
        <p:pic>
          <p:nvPicPr>
            <p:cNvPr id="32" name="Picture 31" descr="Diagram&#10;&#10;Description automatically generated">
              <a:extLst>
                <a:ext uri="{FF2B5EF4-FFF2-40B4-BE49-F238E27FC236}">
                  <a16:creationId xmlns:a16="http://schemas.microsoft.com/office/drawing/2014/main" id="{6BE3476C-A0C0-4683-95D1-AFBCEC2B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608" y="4114297"/>
              <a:ext cx="3492302" cy="1962963"/>
            </a:xfrm>
            <a:prstGeom prst="rect">
              <a:avLst/>
            </a:prstGeom>
          </p:spPr>
        </p:pic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91DA1EAE-61F4-4643-9EB7-88921BB1FADB}"/>
                </a:ext>
              </a:extLst>
            </p:cNvPr>
            <p:cNvCxnSpPr>
              <a:cxnSpLocks/>
              <a:stCxn id="24" idx="3"/>
              <a:endCxn id="31" idx="0"/>
            </p:cNvCxnSpPr>
            <p:nvPr/>
          </p:nvCxnSpPr>
          <p:spPr>
            <a:xfrm>
              <a:off x="6905002" y="1913554"/>
              <a:ext cx="3340757" cy="560243"/>
            </a:xfrm>
            <a:prstGeom prst="bentConnector2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BD5027-078D-4F90-886E-2B9F9E811E49}"/>
                </a:ext>
              </a:extLst>
            </p:cNvPr>
            <p:cNvCxnSpPr>
              <a:cxnSpLocks/>
            </p:cNvCxnSpPr>
            <p:nvPr/>
          </p:nvCxnSpPr>
          <p:spPr>
            <a:xfrm>
              <a:off x="7446243" y="3162792"/>
              <a:ext cx="116193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2CD598-991B-4367-A17D-7BD2A290B30A}"/>
                </a:ext>
              </a:extLst>
            </p:cNvPr>
            <p:cNvSpPr txBox="1"/>
            <p:nvPr/>
          </p:nvSpPr>
          <p:spPr>
            <a:xfrm>
              <a:off x="7382104" y="3227619"/>
              <a:ext cx="1369776" cy="67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Require-</a:t>
              </a:r>
              <a:r>
                <a:rPr lang="en-US" sz="900" dirty="0" err="1">
                  <a:solidFill>
                    <a:srgbClr val="FF0000"/>
                  </a:solidFill>
                </a:rPr>
                <a:t>ments</a:t>
              </a:r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: Folded Corner 43">
              <a:extLst>
                <a:ext uri="{FF2B5EF4-FFF2-40B4-BE49-F238E27FC236}">
                  <a16:creationId xmlns:a16="http://schemas.microsoft.com/office/drawing/2014/main" id="{37907B01-CDA2-4041-83F7-14DFA2B7895B}"/>
                </a:ext>
              </a:extLst>
            </p:cNvPr>
            <p:cNvSpPr/>
            <p:nvPr/>
          </p:nvSpPr>
          <p:spPr>
            <a:xfrm>
              <a:off x="10489266" y="1508160"/>
              <a:ext cx="1502644" cy="657610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rgbClr val="F29449"/>
                  </a:solidFill>
                </a:rPr>
                <a:t>CA “RR” </a:t>
              </a:r>
            </a:p>
            <a:p>
              <a:pPr algn="ctr"/>
              <a:r>
                <a:rPr lang="en-US" sz="900" b="1" dirty="0">
                  <a:solidFill>
                    <a:srgbClr val="F29449"/>
                  </a:solidFill>
                </a:rPr>
                <a:t>Test Report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E24D259A-5536-4E6E-AD3A-52B4362696E1}"/>
                </a:ext>
              </a:extLst>
            </p:cNvPr>
            <p:cNvCxnSpPr>
              <a:stCxn id="44" idx="0"/>
              <a:endCxn id="8" idx="0"/>
            </p:cNvCxnSpPr>
            <p:nvPr/>
          </p:nvCxnSpPr>
          <p:spPr>
            <a:xfrm rot="16200000" flipH="1" flipV="1">
              <a:off x="6858330" y="-1865636"/>
              <a:ext cx="1008462" cy="7756054"/>
            </a:xfrm>
            <a:prstGeom prst="bentConnector3">
              <a:avLst>
                <a:gd name="adj1" fmla="val -22668"/>
              </a:avLst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F1DA8CD-F83D-4224-A28B-861198E01510}"/>
                </a:ext>
              </a:extLst>
            </p:cNvPr>
            <p:cNvCxnSpPr/>
            <p:nvPr/>
          </p:nvCxnSpPr>
          <p:spPr>
            <a:xfrm flipV="1">
              <a:off x="10980294" y="2193675"/>
              <a:ext cx="132287" cy="2495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5D7DC2-A546-4B4A-886F-88D50DDCA7CD}"/>
                </a:ext>
              </a:extLst>
            </p:cNvPr>
            <p:cNvSpPr txBox="1"/>
            <p:nvPr/>
          </p:nvSpPr>
          <p:spPr>
            <a:xfrm>
              <a:off x="2861139" y="902761"/>
              <a:ext cx="7523414" cy="420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Traceability &amp; Coverage back to 11073-1070x PKP ICS Specifications (via “RI”)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828CD778-8E56-41FC-BF16-A44DD812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“RR” Test Reports?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43A589D-A82D-4CA3-809A-B6528A794BC2}"/>
              </a:ext>
            </a:extLst>
          </p:cNvPr>
          <p:cNvSpPr txBox="1">
            <a:spLocks/>
          </p:cNvSpPr>
          <p:nvPr/>
        </p:nvSpPr>
        <p:spPr>
          <a:xfrm>
            <a:off x="261284" y="6237777"/>
            <a:ext cx="4939519" cy="5241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</a:rPr>
              <a:t>How are CA test reports created today?  Historically?  Separate tool from Gazelle?  Extended Gazelle instance?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36D2DA-8D37-4347-B045-CBB9B83D4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44" y="3991698"/>
            <a:ext cx="5542188" cy="27151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37E90-23AB-4280-BD40-89A53497AE19}"/>
              </a:ext>
            </a:extLst>
          </p:cNvPr>
          <p:cNvSpPr txBox="1"/>
          <p:nvPr/>
        </p:nvSpPr>
        <p:spPr>
          <a:xfrm>
            <a:off x="7994949" y="910557"/>
            <a:ext cx="3409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the strategy for getting to a “regulatory submission ready” product CA test report?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E179CB-497F-4C46-9FA2-117A3DD48083}"/>
              </a:ext>
            </a:extLst>
          </p:cNvPr>
          <p:cNvCxnSpPr>
            <a:cxnSpLocks/>
          </p:cNvCxnSpPr>
          <p:nvPr/>
        </p:nvCxnSpPr>
        <p:spPr>
          <a:xfrm flipH="1">
            <a:off x="7114435" y="1362831"/>
            <a:ext cx="789010" cy="1106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7F8B1F-B787-4372-93C2-C7DF0978589D}"/>
              </a:ext>
            </a:extLst>
          </p:cNvPr>
          <p:cNvSpPr txBox="1"/>
          <p:nvPr/>
        </p:nvSpPr>
        <p:spPr>
          <a:xfrm>
            <a:off x="8124052" y="2547152"/>
            <a:ext cx="3409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 results currently are persisted in the Gazelle testing / CA database 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CE2C27-AB50-4678-9416-036573FC07A2}"/>
              </a:ext>
            </a:extLst>
          </p:cNvPr>
          <p:cNvCxnSpPr>
            <a:cxnSpLocks/>
          </p:cNvCxnSpPr>
          <p:nvPr/>
        </p:nvCxnSpPr>
        <p:spPr>
          <a:xfrm>
            <a:off x="9598288" y="3541116"/>
            <a:ext cx="326155" cy="450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D658B3A-C64E-4CEB-B9F3-B7A3CE5614A5}"/>
              </a:ext>
            </a:extLst>
          </p:cNvPr>
          <p:cNvSpPr txBox="1"/>
          <p:nvPr/>
        </p:nvSpPr>
        <p:spPr>
          <a:xfrm>
            <a:off x="261284" y="4702343"/>
            <a:ext cx="572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Should SDPi 1.0 test report results be incorporated into the SST database to link with RI-to-Test Case information?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C27427-6D9E-4628-9F79-D11A189E7E55}"/>
              </a:ext>
            </a:extLst>
          </p:cNvPr>
          <p:cNvCxnSpPr>
            <a:cxnSpLocks/>
          </p:cNvCxnSpPr>
          <p:nvPr/>
        </p:nvCxnSpPr>
        <p:spPr>
          <a:xfrm>
            <a:off x="5841676" y="5183541"/>
            <a:ext cx="1106600" cy="4174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B3B8A6-E13D-45B1-A908-2B08E9B365A5}"/>
              </a:ext>
            </a:extLst>
          </p:cNvPr>
          <p:cNvSpPr txBox="1"/>
          <p:nvPr/>
        </p:nvSpPr>
        <p:spPr>
          <a:xfrm>
            <a:off x="261284" y="5475145"/>
            <a:ext cx="650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Should a separate test results database be created? + A tool that can combine the multi-database content to create a RR CA report?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E9C2FE-33D0-4A68-B732-F388E67BC7C1}"/>
              </a:ext>
            </a:extLst>
          </p:cNvPr>
          <p:cNvCxnSpPr>
            <a:cxnSpLocks/>
          </p:cNvCxnSpPr>
          <p:nvPr/>
        </p:nvCxnSpPr>
        <p:spPr>
          <a:xfrm flipH="1" flipV="1">
            <a:off x="8086254" y="5847501"/>
            <a:ext cx="2228411" cy="20967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91215-5883-4502-A07E-FBE99935D320}"/>
              </a:ext>
            </a:extLst>
          </p:cNvPr>
          <p:cNvGrpSpPr>
            <a:grpSpLocks noChangeAspect="1"/>
          </p:cNvGrpSpPr>
          <p:nvPr/>
        </p:nvGrpSpPr>
        <p:grpSpPr>
          <a:xfrm>
            <a:off x="2058057" y="996331"/>
            <a:ext cx="4948014" cy="830557"/>
            <a:chOff x="2947048" y="838082"/>
            <a:chExt cx="9103230" cy="152803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418466A-F09F-44A5-AF9E-41F7F3BC6F97}"/>
                </a:ext>
              </a:extLst>
            </p:cNvPr>
            <p:cNvSpPr/>
            <p:nvPr/>
          </p:nvSpPr>
          <p:spPr>
            <a:xfrm>
              <a:off x="2947048" y="838082"/>
              <a:ext cx="7385090" cy="5282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42928B-AB5D-405B-9013-9C67B9D0A24C}"/>
                </a:ext>
              </a:extLst>
            </p:cNvPr>
            <p:cNvSpPr/>
            <p:nvPr/>
          </p:nvSpPr>
          <p:spPr>
            <a:xfrm>
              <a:off x="10332138" y="1375724"/>
              <a:ext cx="1718140" cy="9903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1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/>
      <p:bldP spid="37" grpId="0"/>
      <p:bldP spid="40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Spec-to-Test – </a:t>
            </a:r>
            <a:r>
              <a:rPr lang="en-US" i="1" dirty="0">
                <a:solidFill>
                  <a:srgbClr val="0070C0"/>
                </a:solidFill>
              </a:rPr>
              <a:t>‘22 Landscape Realities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3AC5D-2F55-4FC3-BF7A-6093BA0364EA}"/>
              </a:ext>
            </a:extLst>
          </p:cNvPr>
          <p:cNvSpPr txBox="1"/>
          <p:nvPr/>
        </p:nvSpPr>
        <p:spPr>
          <a:xfrm>
            <a:off x="1590008" y="16397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Gemini SES+MDI </a:t>
            </a:r>
            <a:r>
              <a:rPr lang="en-US" sz="2000" b="1" i="1" dirty="0">
                <a:solidFill>
                  <a:srgbClr val="0070C0"/>
                </a:solidFill>
              </a:rPr>
              <a:t>Vision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is solid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B56B8-BD31-49B9-9CE3-176CEFD053F4}"/>
              </a:ext>
            </a:extLst>
          </p:cNvPr>
          <p:cNvSpPr txBox="1"/>
          <p:nvPr/>
        </p:nvSpPr>
        <p:spPr>
          <a:xfrm>
            <a:off x="588245" y="1079408"/>
            <a:ext cx="116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2022 Landscape realities …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277D1-2A25-45A9-90FD-FF26D0EF8458}"/>
              </a:ext>
            </a:extLst>
          </p:cNvPr>
          <p:cNvSpPr txBox="1"/>
          <p:nvPr/>
        </p:nvSpPr>
        <p:spPr>
          <a:xfrm>
            <a:off x="1590008" y="21259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Requirements Interoperability + Model Centric + Regulatory Ready </a:t>
            </a:r>
            <a:r>
              <a:rPr lang="en-US" sz="2000" b="1" i="1" dirty="0">
                <a:solidFill>
                  <a:srgbClr val="0070C0"/>
                </a:solidFill>
              </a:rPr>
              <a:t>Aspirations</a:t>
            </a:r>
            <a:r>
              <a:rPr lang="en-US" sz="2000" b="1" dirty="0">
                <a:solidFill>
                  <a:srgbClr val="0070C0"/>
                </a:solidFill>
              </a:rPr>
              <a:t> … </a:t>
            </a:r>
            <a:r>
              <a:rPr lang="en-US" sz="2000" b="1" i="1" dirty="0">
                <a:solidFill>
                  <a:srgbClr val="0070C0"/>
                </a:solidFill>
              </a:rPr>
              <a:t>are solid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CD5E-4173-45E8-81CF-5A4985848EEE}"/>
              </a:ext>
            </a:extLst>
          </p:cNvPr>
          <p:cNvSpPr txBox="1"/>
          <p:nvPr/>
        </p:nvSpPr>
        <p:spPr>
          <a:xfrm>
            <a:off x="1590007" y="30983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3-Year Roadmap &amp; SDPi 1.0 “Basic” Capabilities + Testing Targets are settled … </a:t>
            </a:r>
            <a:r>
              <a:rPr lang="en-US" sz="2000" b="1" i="1" dirty="0">
                <a:solidFill>
                  <a:srgbClr val="0070C0"/>
                </a:solidFill>
              </a:rPr>
              <a:t>clock is ticking</a:t>
            </a:r>
            <a:r>
              <a:rPr lang="en-US" sz="2000" b="1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689DA-A3F2-4C40-94CE-7320420C1769}"/>
              </a:ext>
            </a:extLst>
          </p:cNvPr>
          <p:cNvSpPr txBox="1"/>
          <p:nvPr/>
        </p:nvSpPr>
        <p:spPr>
          <a:xfrm>
            <a:off x="1590008" y="35845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Gazelle is what it is … today  … </a:t>
            </a:r>
            <a:r>
              <a:rPr lang="en-US" sz="2000" b="1" i="1" dirty="0">
                <a:solidFill>
                  <a:srgbClr val="0070C0"/>
                </a:solidFill>
              </a:rPr>
              <a:t>Cannot wait for evolution to NextGen platform for SDPi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508BE-F24B-4AF4-BF39-B02EA6AA4036}"/>
              </a:ext>
            </a:extLst>
          </p:cNvPr>
          <p:cNvSpPr txBox="1"/>
          <p:nvPr/>
        </p:nvSpPr>
        <p:spPr>
          <a:xfrm>
            <a:off x="1590007" y="40707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IHE Test Plan / Case formalization &amp; script automation … </a:t>
            </a:r>
            <a:r>
              <a:rPr lang="en-US" sz="2000" b="1" i="1" dirty="0">
                <a:solidFill>
                  <a:srgbClr val="0070C0"/>
                </a:solidFill>
              </a:rPr>
              <a:t>remain mostly undefined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6AC7C-1071-45AE-B301-1527A849FC05}"/>
              </a:ext>
            </a:extLst>
          </p:cNvPr>
          <p:cNvSpPr txBox="1"/>
          <p:nvPr/>
        </p:nvSpPr>
        <p:spPr>
          <a:xfrm>
            <a:off x="1590007" y="45569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Support for HL7 FHIR-based IHE Profiles &amp; Testing … </a:t>
            </a:r>
            <a:r>
              <a:rPr lang="en-US" sz="2000" b="1" i="1" dirty="0">
                <a:solidFill>
                  <a:srgbClr val="0070C0"/>
                </a:solidFill>
              </a:rPr>
              <a:t>has “taken the oxygen out of the room”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123987-FAE6-406B-9511-804987FD86E7}"/>
              </a:ext>
            </a:extLst>
          </p:cNvPr>
          <p:cNvSpPr txBox="1"/>
          <p:nvPr/>
        </p:nvSpPr>
        <p:spPr>
          <a:xfrm>
            <a:off x="1590007" y="55293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Work teams are established – SDPi Tech, Ecosystem Pathway, CA &amp; Tooling … </a:t>
            </a:r>
            <a:r>
              <a:rPr lang="en-US" sz="2000" b="1" i="1" dirty="0">
                <a:solidFill>
                  <a:srgbClr val="0070C0"/>
                </a:solidFill>
              </a:rPr>
              <a:t>we are it!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0206D-CB59-4E6F-8A6D-324FF34801A9}"/>
              </a:ext>
            </a:extLst>
          </p:cNvPr>
          <p:cNvSpPr txBox="1"/>
          <p:nvPr/>
        </p:nvSpPr>
        <p:spPr>
          <a:xfrm>
            <a:off x="1590007" y="6015589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MS Word based specifications remain the best path forward … </a:t>
            </a:r>
            <a:r>
              <a:rPr lang="en-US" sz="2000" b="1" i="1" dirty="0">
                <a:solidFill>
                  <a:srgbClr val="0070C0"/>
                </a:solidFill>
              </a:rPr>
              <a:t>but “toward MC” can be started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7FF24-F641-4478-9928-5ED054AB9E96}"/>
              </a:ext>
            </a:extLst>
          </p:cNvPr>
          <p:cNvSpPr txBox="1"/>
          <p:nvPr/>
        </p:nvSpPr>
        <p:spPr>
          <a:xfrm>
            <a:off x="1590007" y="50431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MedTech community of interest – esp. SES … </a:t>
            </a:r>
            <a:r>
              <a:rPr lang="en-US" sz="2000" b="1" i="1" dirty="0">
                <a:solidFill>
                  <a:srgbClr val="0070C0"/>
                </a:solidFill>
              </a:rPr>
              <a:t>just starting to get momentum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3B2C5-0689-4796-A3CB-D54B1002E08A}"/>
              </a:ext>
            </a:extLst>
          </p:cNvPr>
          <p:cNvSpPr txBox="1"/>
          <p:nvPr/>
        </p:nvSpPr>
        <p:spPr>
          <a:xfrm>
            <a:off x="1590007" y="2612191"/>
            <a:ext cx="106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70C0"/>
                </a:solidFill>
              </a:rPr>
              <a:t>Increased testing rigor from messages to semantics to clinical context/function … </a:t>
            </a:r>
            <a:r>
              <a:rPr lang="en-US" sz="2000" b="1" i="1" dirty="0">
                <a:solidFill>
                  <a:srgbClr val="0070C0"/>
                </a:solidFill>
              </a:rPr>
              <a:t>is solid</a:t>
            </a:r>
          </a:p>
        </p:txBody>
      </p:sp>
    </p:spTree>
    <p:extLst>
      <p:ext uri="{BB962C8B-B14F-4D97-AF65-F5344CB8AC3E}">
        <p14:creationId xmlns:p14="http://schemas.microsoft.com/office/powerpoint/2010/main" val="8371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FHIR “Friendly”?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3714-CB5B-42E7-B94B-85CFEA98C30D}"/>
              </a:ext>
            </a:extLst>
          </p:cNvPr>
          <p:cNvSpPr txBox="1"/>
          <p:nvPr/>
        </p:nvSpPr>
        <p:spPr>
          <a:xfrm>
            <a:off x="61708" y="6501465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https://www.hl7.org/fhir/testscript.html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3ECFD-4A43-4094-9682-E87857ED3112}"/>
              </a:ext>
            </a:extLst>
          </p:cNvPr>
          <p:cNvSpPr txBox="1"/>
          <p:nvPr/>
        </p:nvSpPr>
        <p:spPr>
          <a:xfrm>
            <a:off x="4252241" y="6501465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https://www.hl7.org/fhir/testing.html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7FA49-5C56-47ED-AFA0-BBDA4E6862E7}"/>
              </a:ext>
            </a:extLst>
          </p:cNvPr>
          <p:cNvSpPr txBox="1"/>
          <p:nvPr/>
        </p:nvSpPr>
        <p:spPr>
          <a:xfrm>
            <a:off x="838200" y="1477791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What does it mean to be … </a:t>
            </a:r>
            <a:r>
              <a:rPr lang="en-US" sz="2800" b="1" i="1" dirty="0">
                <a:solidFill>
                  <a:srgbClr val="0070C0"/>
                </a:solidFill>
              </a:rPr>
              <a:t>FHIR “Friendly”?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3736A-AFE2-455A-B556-0614A3FD46F6}"/>
              </a:ext>
            </a:extLst>
          </p:cNvPr>
          <p:cNvSpPr txBox="1"/>
          <p:nvPr/>
        </p:nvSpPr>
        <p:spPr>
          <a:xfrm>
            <a:off x="838195" y="196848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Can FHIR related testing elements, processes and tooling be fully utilized / borrowed?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7773F-A3E7-4980-800B-6B798A48A9B8}"/>
              </a:ext>
            </a:extLst>
          </p:cNvPr>
          <p:cNvSpPr txBox="1"/>
          <p:nvPr/>
        </p:nvSpPr>
        <p:spPr>
          <a:xfrm>
            <a:off x="838195" y="241536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Can FHIR </a:t>
            </a:r>
            <a:r>
              <a:rPr lang="en-US" sz="2000" i="1" dirty="0" err="1">
                <a:solidFill>
                  <a:srgbClr val="0070C0"/>
                </a:solidFill>
              </a:rPr>
              <a:t>TestScript</a:t>
            </a:r>
            <a:r>
              <a:rPr lang="en-US" sz="2000" i="1" dirty="0">
                <a:solidFill>
                  <a:srgbClr val="0070C0"/>
                </a:solidFill>
              </a:rPr>
              <a:t>, </a:t>
            </a:r>
            <a:r>
              <a:rPr lang="en-US" sz="2000" i="1" dirty="0" err="1">
                <a:solidFill>
                  <a:srgbClr val="0070C0"/>
                </a:solidFill>
              </a:rPr>
              <a:t>TestReport</a:t>
            </a:r>
            <a:r>
              <a:rPr lang="en-US" sz="2000" i="1" dirty="0">
                <a:solidFill>
                  <a:srgbClr val="0070C0"/>
                </a:solidFill>
              </a:rPr>
              <a:t>, Assert, etc. be the basis for OR “inform” the analogues in SDPi 1.0?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844CF-532F-4E40-92C0-1BDF47BB5392}"/>
              </a:ext>
            </a:extLst>
          </p:cNvPr>
          <p:cNvSpPr txBox="1"/>
          <p:nvPr/>
        </p:nvSpPr>
        <p:spPr>
          <a:xfrm>
            <a:off x="838194" y="3429000"/>
            <a:ext cx="113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Given the identified landscape “realities”, utilizing FHIR elements, though not optimal, could simplify &amp; de-risk achieving support for SDPi 1.0 Testing &amp; CA in 2022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9E11A-2A9D-47FA-A945-59B3962B0AAA}"/>
              </a:ext>
            </a:extLst>
          </p:cNvPr>
          <p:cNvSpPr txBox="1"/>
          <p:nvPr/>
        </p:nvSpPr>
        <p:spPr>
          <a:xfrm>
            <a:off x="838200" y="2887177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Why should Gemini SES+MDI consider being … </a:t>
            </a:r>
            <a:r>
              <a:rPr lang="en-US" sz="2800" b="1" i="1" dirty="0">
                <a:solidFill>
                  <a:srgbClr val="0070C0"/>
                </a:solidFill>
              </a:rPr>
              <a:t>FHIR “Friendly”?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201DC-58AA-455D-8AD3-2CCA7F945A15}"/>
              </a:ext>
            </a:extLst>
          </p:cNvPr>
          <p:cNvSpPr txBox="1"/>
          <p:nvPr/>
        </p:nvSpPr>
        <p:spPr>
          <a:xfrm>
            <a:off x="838193" y="4202908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IHE profiles like MHD + IHE Gazelle GMM/TM &amp; tooling already support FHIR constructs like </a:t>
            </a:r>
            <a:r>
              <a:rPr lang="en-US" sz="2000" i="1" dirty="0" err="1">
                <a:solidFill>
                  <a:srgbClr val="0070C0"/>
                </a:solidFill>
              </a:rPr>
              <a:t>TestScript</a:t>
            </a:r>
            <a:r>
              <a:rPr lang="en-US" sz="2000" i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097A3C-7F7A-41E4-AA47-5681FE58C0F1}"/>
              </a:ext>
            </a:extLst>
          </p:cNvPr>
          <p:cNvSpPr txBox="1"/>
          <p:nvPr/>
        </p:nvSpPr>
        <p:spPr>
          <a:xfrm>
            <a:off x="838201" y="4695390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FHIR-based SDPi Actors will require support for FHIR testing capabilities – </a:t>
            </a:r>
            <a:r>
              <a:rPr lang="en-US" sz="2000" b="1" i="1" dirty="0">
                <a:solidFill>
                  <a:srgbClr val="0070C0"/>
                </a:solidFill>
              </a:rPr>
              <a:t>why reinvent the wheel?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B8FE2-F490-4554-B933-B36939A43203}"/>
              </a:ext>
            </a:extLst>
          </p:cNvPr>
          <p:cNvSpPr txBox="1"/>
          <p:nvPr/>
        </p:nvSpPr>
        <p:spPr>
          <a:xfrm>
            <a:off x="838193" y="5542557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Is </a:t>
            </a:r>
            <a:r>
              <a:rPr lang="en-US" sz="2800" b="1" i="1" dirty="0">
                <a:solidFill>
                  <a:srgbClr val="0070C0"/>
                </a:solidFill>
              </a:rPr>
              <a:t>FHIR “Friendly” required for SDPi 1.0?  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8889F-B1A9-49F1-9E83-0157D8FF7608}"/>
              </a:ext>
            </a:extLst>
          </p:cNvPr>
          <p:cNvSpPr txBox="1"/>
          <p:nvPr/>
        </p:nvSpPr>
        <p:spPr>
          <a:xfrm>
            <a:off x="1237425" y="5531365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800" b="1" i="1" dirty="0">
                <a:solidFill>
                  <a:srgbClr val="0070C0"/>
                </a:solidFill>
              </a:rPr>
              <a:t>						No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FFBE-4CF6-46DE-89B8-B51B18C3A37A}"/>
              </a:ext>
            </a:extLst>
          </p:cNvPr>
          <p:cNvSpPr txBox="1"/>
          <p:nvPr/>
        </p:nvSpPr>
        <p:spPr>
          <a:xfrm>
            <a:off x="1759226" y="605579"/>
            <a:ext cx="9635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Does FHIR “TESTING MODEL” fit for purpose / adaptable for use in IHE SDPi testing?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Can MHD’s use of </a:t>
            </a:r>
            <a:r>
              <a:rPr lang="en-US" sz="1400" dirty="0" err="1">
                <a:solidFill>
                  <a:srgbClr val="FF0000"/>
                </a:solidFill>
              </a:rPr>
              <a:t>TestScript</a:t>
            </a:r>
            <a:r>
              <a:rPr lang="en-US" sz="1400" dirty="0">
                <a:solidFill>
                  <a:srgbClr val="FF0000"/>
                </a:solidFill>
              </a:rPr>
              <a:t> be leveraged for SDPi Test Script usage?  (Note: TS is @ FMM#2)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Note:  Asbestos includes an extension to enable </a:t>
            </a:r>
            <a:r>
              <a:rPr lang="en-US" sz="1400" b="1" i="1" dirty="0">
                <a:solidFill>
                  <a:srgbClr val="FF0000"/>
                </a:solidFill>
              </a:rPr>
              <a:t>modular TAs</a:t>
            </a:r>
          </a:p>
        </p:txBody>
      </p:sp>
    </p:spTree>
    <p:extLst>
      <p:ext uri="{BB962C8B-B14F-4D97-AF65-F5344CB8AC3E}">
        <p14:creationId xmlns:p14="http://schemas.microsoft.com/office/powerpoint/2010/main" val="38129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FHIR Conformance “Friendly”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71B08-BB1D-434B-862E-79E04BD11391}"/>
              </a:ext>
            </a:extLst>
          </p:cNvPr>
          <p:cNvSpPr txBox="1"/>
          <p:nvPr/>
        </p:nvSpPr>
        <p:spPr>
          <a:xfrm>
            <a:off x="40815" y="937397"/>
            <a:ext cx="67679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1"/>
            <a:r>
              <a:rPr lang="en-US" sz="1600" dirty="0">
                <a:solidFill>
                  <a:srgbClr val="FF0000"/>
                </a:solidFill>
              </a:rPr>
              <a:t>SEE JOHN MOEHRKE’S EMAIL ABOUT CONFORMANCE resources:</a:t>
            </a:r>
          </a:p>
          <a:p>
            <a:pPr marL="114300" lvl="1"/>
            <a:endParaRPr lang="en-US" sz="1600" dirty="0">
              <a:solidFill>
                <a:srgbClr val="FF0000"/>
              </a:solidFill>
            </a:endParaRPr>
          </a:p>
          <a:p>
            <a:pPr marL="114300" lvl="2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Gazelle tooling supports validation against </a:t>
            </a:r>
            <a:r>
              <a:rPr lang="en-US" sz="1600" dirty="0" err="1">
                <a:solidFill>
                  <a:srgbClr val="FF0000"/>
                </a:solidFill>
              </a:rPr>
              <a:t>StructureDefinition’s</a:t>
            </a:r>
            <a:endParaRPr lang="en-US" sz="1600" dirty="0">
              <a:solidFill>
                <a:srgbClr val="FF0000"/>
              </a:solidFill>
            </a:endParaRPr>
          </a:p>
          <a:p>
            <a:pPr marL="114300" lvl="2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IG with (complete) Conformance resources + good examples – Bang!</a:t>
            </a:r>
          </a:p>
          <a:p>
            <a:pPr marL="114300" lvl="2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Use </a:t>
            </a:r>
            <a:r>
              <a:rPr lang="en-US" sz="1600" dirty="0" err="1">
                <a:solidFill>
                  <a:srgbClr val="FF0000"/>
                </a:solidFill>
              </a:rPr>
              <a:t>TestScript</a:t>
            </a:r>
            <a:r>
              <a:rPr lang="en-US" sz="1600" dirty="0">
                <a:solidFill>
                  <a:srgbClr val="FF0000"/>
                </a:solidFill>
              </a:rPr>
              <a:t> for the transactional interactions &amp; </a:t>
            </a:r>
            <a:r>
              <a:rPr lang="en-US" sz="1600" dirty="0" err="1">
                <a:solidFill>
                  <a:srgbClr val="FF0000"/>
                </a:solidFill>
              </a:rPr>
              <a:t>behaviours</a:t>
            </a:r>
            <a:endParaRPr lang="en-US" sz="1600" dirty="0">
              <a:solidFill>
                <a:srgbClr val="FF0000"/>
              </a:solidFill>
            </a:endParaRPr>
          </a:p>
          <a:p>
            <a:pPr marL="571500" lvl="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Only MHD has done all this at this point</a:t>
            </a:r>
          </a:p>
          <a:p>
            <a:pPr marL="571500" lvl="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qa.html should be 0,0,0,0</a:t>
            </a:r>
          </a:p>
          <a:p>
            <a:pPr marL="571500" lvl="4"/>
            <a:endParaRPr lang="en-US" sz="1600" dirty="0">
              <a:solidFill>
                <a:srgbClr val="FF0000"/>
              </a:solidFill>
            </a:endParaRPr>
          </a:p>
          <a:p>
            <a:pPr marL="114300" lvl="1"/>
            <a:r>
              <a:rPr lang="en-US" sz="1600" dirty="0">
                <a:solidFill>
                  <a:srgbClr val="FF0000"/>
                </a:solidFill>
              </a:rPr>
              <a:t>NOTE:  This is relevant to each of the SDPi profiles, in that they include FHIR-enabled actors for three of the core functions (</a:t>
            </a:r>
            <a:r>
              <a:rPr lang="en-US" sz="1600" dirty="0" err="1">
                <a:solidFill>
                  <a:srgbClr val="FF0000"/>
                </a:solidFill>
              </a:rPr>
              <a:t>PnT</a:t>
            </a:r>
            <a:r>
              <a:rPr lang="en-US" sz="1600" dirty="0">
                <a:solidFill>
                  <a:srgbClr val="FF0000"/>
                </a:solidFill>
              </a:rPr>
              <a:t>, Reporting, and Alerting)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217338A-9472-40C1-9138-E187B2CD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69" y="1042581"/>
            <a:ext cx="495438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E9ABA-D2A2-43F6-AF32-738D5230FF0B}"/>
              </a:ext>
            </a:extLst>
          </p:cNvPr>
          <p:cNvSpPr txBox="1"/>
          <p:nvPr/>
        </p:nvSpPr>
        <p:spPr>
          <a:xfrm>
            <a:off x="551257" y="4544637"/>
            <a:ext cx="418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FHIR Conformance Testing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8B0C8-2694-447F-AA47-44FDB0D9CBF4}"/>
              </a:ext>
            </a:extLst>
          </p:cNvPr>
          <p:cNvSpPr txBox="1"/>
          <p:nvPr/>
        </p:nvSpPr>
        <p:spPr>
          <a:xfrm>
            <a:off x="551257" y="4907315"/>
            <a:ext cx="446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FHIR (R4) Conformance Module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CEAB4-EBBC-4A5A-BBC0-EB1B273CF9DF}"/>
              </a:ext>
            </a:extLst>
          </p:cNvPr>
          <p:cNvSpPr txBox="1"/>
          <p:nvPr/>
        </p:nvSpPr>
        <p:spPr>
          <a:xfrm>
            <a:off x="551257" y="5276647"/>
            <a:ext cx="41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FHIR (R5) Conformance Module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17C1B6-6A04-483F-A149-2E08A536F7EF}"/>
              </a:ext>
            </a:extLst>
          </p:cNvPr>
          <p:cNvSpPr txBox="1"/>
          <p:nvPr/>
        </p:nvSpPr>
        <p:spPr>
          <a:xfrm>
            <a:off x="551257" y="5598625"/>
            <a:ext cx="423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Firely Conformance Resources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808BB-3CE4-405A-8CFB-27528B538DD7}"/>
              </a:ext>
            </a:extLst>
          </p:cNvPr>
          <p:cNvSpPr txBox="1"/>
          <p:nvPr/>
        </p:nvSpPr>
        <p:spPr>
          <a:xfrm>
            <a:off x="551257" y="5920603"/>
            <a:ext cx="301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IHE MHD Test Plan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63BC1-F056-4B3E-B1AD-42E49E7680FE}"/>
              </a:ext>
            </a:extLst>
          </p:cNvPr>
          <p:cNvSpPr txBox="1"/>
          <p:nvPr/>
        </p:nvSpPr>
        <p:spPr>
          <a:xfrm>
            <a:off x="7539592" y="4471581"/>
            <a:ext cx="422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THIS MODEL CORRECT FOR CONFORMANCE RESOURCES CALLOUT?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8B518-8D65-484A-AF45-9B4A26569AE3}"/>
              </a:ext>
            </a:extLst>
          </p:cNvPr>
          <p:cNvSpPr txBox="1"/>
          <p:nvPr/>
        </p:nvSpPr>
        <p:spPr>
          <a:xfrm>
            <a:off x="2389781" y="5944280"/>
            <a:ext cx="557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DETAILED SLIDE SHOWING MHD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CB4CD-D0CE-49A3-A6F1-9E4839D5FFCE}"/>
              </a:ext>
            </a:extLst>
          </p:cNvPr>
          <p:cNvSpPr txBox="1"/>
          <p:nvPr/>
        </p:nvSpPr>
        <p:spPr>
          <a:xfrm>
            <a:off x="4594439" y="5524276"/>
            <a:ext cx="721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DETAILED SLIDE SHOWING MHD INTEGRATION WITH GMM/TM</a:t>
            </a:r>
          </a:p>
        </p:txBody>
      </p:sp>
    </p:spTree>
    <p:extLst>
      <p:ext uri="{BB962C8B-B14F-4D97-AF65-F5344CB8AC3E}">
        <p14:creationId xmlns:p14="http://schemas.microsoft.com/office/powerpoint/2010/main" val="3944038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FHIR </a:t>
            </a:r>
            <a:r>
              <a:rPr lang="en-US" i="1" dirty="0" err="1">
                <a:solidFill>
                  <a:srgbClr val="0070C0"/>
                </a:solidFill>
              </a:rPr>
              <a:t>TestScript</a:t>
            </a:r>
            <a:r>
              <a:rPr lang="en-US" i="1" dirty="0">
                <a:solidFill>
                  <a:srgbClr val="0070C0"/>
                </a:solidFill>
              </a:rPr>
              <a:t> “Friendly”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3714-CB5B-42E7-B94B-85CFEA98C30D}"/>
              </a:ext>
            </a:extLst>
          </p:cNvPr>
          <p:cNvSpPr txBox="1"/>
          <p:nvPr/>
        </p:nvSpPr>
        <p:spPr>
          <a:xfrm>
            <a:off x="61708" y="6501465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https://www.hl7.org/fhir/testscript.html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3ECFD-4A43-4094-9682-E87857ED3112}"/>
              </a:ext>
            </a:extLst>
          </p:cNvPr>
          <p:cNvSpPr txBox="1"/>
          <p:nvPr/>
        </p:nvSpPr>
        <p:spPr>
          <a:xfrm>
            <a:off x="4252241" y="6501465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https://www.hl7.org/fhir/testing.html</a:t>
            </a:r>
            <a:r>
              <a:rPr lang="en-US" dirty="0"/>
              <a:t> </a:t>
            </a:r>
          </a:p>
        </p:txBody>
      </p: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D7E04426-B6ED-4243-986B-1B8BF60EC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5" y="788783"/>
            <a:ext cx="5320566" cy="5449645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452E0B9-7BB1-4143-9B09-F4FD71E0F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88" y="3429000"/>
            <a:ext cx="6021395" cy="292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380E7-3E58-43FB-B4B5-CDE53B73B710}"/>
              </a:ext>
            </a:extLst>
          </p:cNvPr>
          <p:cNvSpPr txBox="1"/>
          <p:nvPr/>
        </p:nvSpPr>
        <p:spPr>
          <a:xfrm>
            <a:off x="6002506" y="1245105"/>
            <a:ext cx="618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</a:rPr>
              <a:t>&lt;do the analysis (see slide #36)&gt;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</a:rPr>
              <a:t>&lt;normalize with MODEL of TESTING&gt;</a:t>
            </a:r>
          </a:p>
          <a:p>
            <a:pPr marL="0" lvl="1"/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4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Spec-to-Test Strategy – </a:t>
            </a:r>
            <a:r>
              <a:rPr lang="en-US" i="1">
                <a:solidFill>
                  <a:srgbClr val="0070C0"/>
                </a:solidFill>
              </a:rPr>
              <a:t>FHIR TestScript::Assert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3714-CB5B-42E7-B94B-85CFEA98C30D}"/>
              </a:ext>
            </a:extLst>
          </p:cNvPr>
          <p:cNvSpPr txBox="1"/>
          <p:nvPr/>
        </p:nvSpPr>
        <p:spPr>
          <a:xfrm>
            <a:off x="7354469" y="6521112"/>
            <a:ext cx="6103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https://www.hl7.org/fhir/testscript.html</a:t>
            </a:r>
            <a:r>
              <a:rPr lang="en-US" sz="1400" dirty="0"/>
              <a:t>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FCC9B3C-F0AF-4BC4-A8CE-A46891FA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2" y="744528"/>
            <a:ext cx="6919788" cy="602932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B44070-AB0A-41C9-87EF-4051D7770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89" y="1335136"/>
            <a:ext cx="5191281" cy="472627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DA033D-DBF0-41AD-AC92-DDA29784F454}"/>
              </a:ext>
            </a:extLst>
          </p:cNvPr>
          <p:cNvSpPr txBox="1"/>
          <p:nvPr/>
        </p:nvSpPr>
        <p:spPr>
          <a:xfrm>
            <a:off x="7477885" y="744528"/>
            <a:ext cx="438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Specialized for FHIR testing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3C052-C25E-4A79-9812-5F8B75667607}"/>
              </a:ext>
            </a:extLst>
          </p:cNvPr>
          <p:cNvSpPr txBox="1"/>
          <p:nvPr/>
        </p:nvSpPr>
        <p:spPr>
          <a:xfrm>
            <a:off x="7424530" y="6089038"/>
            <a:ext cx="437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How does this compare to OASIS TAML?</a:t>
            </a:r>
          </a:p>
        </p:txBody>
      </p:sp>
    </p:spTree>
    <p:extLst>
      <p:ext uri="{BB962C8B-B14F-4D97-AF65-F5344CB8AC3E}">
        <p14:creationId xmlns:p14="http://schemas.microsoft.com/office/powerpoint/2010/main" val="42803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</a:rPr>
              <a:t>Spec-to-Test Strategy – </a:t>
            </a:r>
            <a:r>
              <a:rPr lang="en-US" i="1">
                <a:solidFill>
                  <a:srgbClr val="0070C0"/>
                </a:solidFill>
              </a:rPr>
              <a:t>FHIR TestScript::Assert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3C052-C25E-4A79-9812-5F8B75667607}"/>
              </a:ext>
            </a:extLst>
          </p:cNvPr>
          <p:cNvSpPr txBox="1"/>
          <p:nvPr/>
        </p:nvSpPr>
        <p:spPr>
          <a:xfrm>
            <a:off x="776898" y="1603997"/>
            <a:ext cx="437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How does this compare to OASIS TAML?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53AA8-19D0-4734-ABA1-BABEE0F8616A}"/>
              </a:ext>
            </a:extLst>
          </p:cNvPr>
          <p:cNvSpPr txBox="1"/>
          <p:nvPr/>
        </p:nvSpPr>
        <p:spPr>
          <a:xfrm>
            <a:off x="776897" y="1924692"/>
            <a:ext cx="5539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How does this compare to Gazelle TA Tooling? </a:t>
            </a:r>
          </a:p>
        </p:txBody>
      </p:sp>
    </p:spTree>
    <p:extLst>
      <p:ext uri="{BB962C8B-B14F-4D97-AF65-F5344CB8AC3E}">
        <p14:creationId xmlns:p14="http://schemas.microsoft.com/office/powerpoint/2010/main" val="4185014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MHD &amp; FHIR Test Plans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8FEA9-5EA8-48C5-AFD2-94844EE9AA01}"/>
              </a:ext>
            </a:extLst>
          </p:cNvPr>
          <p:cNvSpPr txBox="1"/>
          <p:nvPr/>
        </p:nvSpPr>
        <p:spPr>
          <a:xfrm>
            <a:off x="216568" y="6489700"/>
            <a:ext cx="4061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 </a:t>
            </a:r>
            <a:r>
              <a:rPr lang="en-US" sz="1600" dirty="0">
                <a:hlinkClick r:id="rId2"/>
              </a:rPr>
              <a:t>IHE MHD Test Plan</a:t>
            </a:r>
            <a:endParaRPr lang="en-US" sz="16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EA94F3-4503-41D5-974A-22B96DB6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2" y="891030"/>
            <a:ext cx="6963878" cy="15983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Picture 16" descr="Timeline&#10;&#10;Description automatically generated">
            <a:extLst>
              <a:ext uri="{FF2B5EF4-FFF2-40B4-BE49-F238E27FC236}">
                <a16:creationId xmlns:a16="http://schemas.microsoft.com/office/drawing/2014/main" id="{F36DC215-8A40-46F6-B4F4-F27279A85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58" y="1208457"/>
            <a:ext cx="4432839" cy="19270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88B237-5CA1-4582-B380-7A7FE7D9F5A6}"/>
              </a:ext>
            </a:extLst>
          </p:cNvPr>
          <p:cNvCxnSpPr>
            <a:cxnSpLocks/>
          </p:cNvCxnSpPr>
          <p:nvPr/>
        </p:nvCxnSpPr>
        <p:spPr>
          <a:xfrm flipH="1">
            <a:off x="1053966" y="1666716"/>
            <a:ext cx="1631482" cy="668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4442BC-F26D-488E-A156-0C5422887A87}"/>
              </a:ext>
            </a:extLst>
          </p:cNvPr>
          <p:cNvCxnSpPr>
            <a:cxnSpLocks/>
          </p:cNvCxnSpPr>
          <p:nvPr/>
        </p:nvCxnSpPr>
        <p:spPr>
          <a:xfrm flipH="1" flipV="1">
            <a:off x="1467853" y="1573731"/>
            <a:ext cx="6189044" cy="140047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1A6EAB3-DA0B-4180-8181-2632989F6A88}"/>
              </a:ext>
            </a:extLst>
          </p:cNvPr>
          <p:cNvSpPr txBox="1"/>
          <p:nvPr/>
        </p:nvSpPr>
        <p:spPr>
          <a:xfrm>
            <a:off x="423512" y="2903803"/>
            <a:ext cx="300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MHD Test Plan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E97989-16FF-4228-8890-B61476C6D5B0}"/>
              </a:ext>
            </a:extLst>
          </p:cNvPr>
          <p:cNvSpPr txBox="1"/>
          <p:nvPr/>
        </p:nvSpPr>
        <p:spPr>
          <a:xfrm>
            <a:off x="731521" y="3404938"/>
            <a:ext cx="79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Focus:  Server-side actors – Document Recipient &amp; Responder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A324B-6D89-488D-BAF6-390F92CB10E0}"/>
              </a:ext>
            </a:extLst>
          </p:cNvPr>
          <p:cNvSpPr txBox="1"/>
          <p:nvPr/>
        </p:nvSpPr>
        <p:spPr>
          <a:xfrm>
            <a:off x="731520" y="3763712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Tests support MHD infrastructure (incl. XDS on FHIR) options and variations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6C0105-1580-4082-B4DF-9EB87A12D9F5}"/>
              </a:ext>
            </a:extLst>
          </p:cNvPr>
          <p:cNvSpPr/>
          <p:nvPr/>
        </p:nvSpPr>
        <p:spPr>
          <a:xfrm>
            <a:off x="7694190" y="2428959"/>
            <a:ext cx="3345284" cy="4748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F0782A-202F-43CD-BCA5-2C3756A79FE8}"/>
              </a:ext>
            </a:extLst>
          </p:cNvPr>
          <p:cNvCxnSpPr>
            <a:cxnSpLocks/>
          </p:cNvCxnSpPr>
          <p:nvPr/>
        </p:nvCxnSpPr>
        <p:spPr>
          <a:xfrm flipV="1">
            <a:off x="6824312" y="2758757"/>
            <a:ext cx="832585" cy="8064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385742-0803-423B-8AD4-201AD1975838}"/>
              </a:ext>
            </a:extLst>
          </p:cNvPr>
          <p:cNvSpPr txBox="1"/>
          <p:nvPr/>
        </p:nvSpPr>
        <p:spPr>
          <a:xfrm>
            <a:off x="731520" y="4122486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Unit Test Procedures (Conformance Testing) per MHD Actor utilize Simulators / Validators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84A60-6532-4841-B73F-168155CDC3FD}"/>
              </a:ext>
            </a:extLst>
          </p:cNvPr>
          <p:cNvSpPr txBox="1"/>
          <p:nvPr/>
        </p:nvSpPr>
        <p:spPr>
          <a:xfrm>
            <a:off x="731519" y="4481260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Unit Test Tools include:  NIST Asbestos (Simulator &amp; Validator) +  KEREVAL Gazelle EVS Client (V only)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494858-5FB5-4F48-8BA3-8E911604EF21}"/>
              </a:ext>
            </a:extLst>
          </p:cNvPr>
          <p:cNvSpPr txBox="1"/>
          <p:nvPr/>
        </p:nvSpPr>
        <p:spPr>
          <a:xfrm>
            <a:off x="731518" y="4840034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Integration Test Procedures (Interoperability Testing) build on unit conformance testing (pre-CAT)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770CCF-2208-4B4A-B8F4-AFC3E056360D}"/>
              </a:ext>
            </a:extLst>
          </p:cNvPr>
          <p:cNvSpPr txBox="1"/>
          <p:nvPr/>
        </p:nvSpPr>
        <p:spPr>
          <a:xfrm>
            <a:off x="731517" y="5198808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All Actors &amp; Transactions include StructureDefinition &amp; CapabilityStatement profile artifacts (see </a:t>
            </a:r>
            <a:r>
              <a:rPr lang="en-US" dirty="0">
                <a:solidFill>
                  <a:srgbClr val="0070C0"/>
                </a:solidFill>
                <a:hlinkClick r:id="rId5"/>
              </a:rPr>
              <a:t>ITI Appx. Z</a:t>
            </a:r>
            <a:r>
              <a:rPr lang="en-US" dirty="0">
                <a:solidFill>
                  <a:srgbClr val="0070C0"/>
                </a:solidFill>
              </a:rPr>
              <a:t>)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C7F474-FAD8-44C4-A266-85EBB06A627F}"/>
              </a:ext>
            </a:extLst>
          </p:cNvPr>
          <p:cNvSpPr txBox="1"/>
          <p:nvPr/>
        </p:nvSpPr>
        <p:spPr>
          <a:xfrm>
            <a:off x="731516" y="5557583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MHD Tests are defined in the Gazelle Master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1155F9-27B9-4400-AA62-3578139CA05A}"/>
              </a:ext>
            </a:extLst>
          </p:cNvPr>
          <p:cNvSpPr txBox="1"/>
          <p:nvPr/>
        </p:nvSpPr>
        <p:spPr>
          <a:xfrm>
            <a:off x="731516" y="5966384"/>
            <a:ext cx="1124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MHD FHIR </a:t>
            </a:r>
            <a:r>
              <a:rPr lang="en-US" b="1" dirty="0" err="1">
                <a:solidFill>
                  <a:srgbClr val="0070C0"/>
                </a:solidFill>
              </a:rPr>
              <a:t>TestScript</a:t>
            </a:r>
            <a:r>
              <a:rPr lang="en-US" dirty="0">
                <a:solidFill>
                  <a:srgbClr val="0070C0"/>
                </a:solidFill>
              </a:rPr>
              <a:t> Usage?  Enter:  </a:t>
            </a:r>
            <a:r>
              <a:rPr lang="en-US" i="1" dirty="0">
                <a:solidFill>
                  <a:srgbClr val="0070C0"/>
                </a:solidFill>
              </a:rPr>
              <a:t>NIST “</a:t>
            </a:r>
            <a:r>
              <a:rPr lang="en-US" b="1" i="1" dirty="0">
                <a:solidFill>
                  <a:srgbClr val="0070C0"/>
                </a:solidFill>
              </a:rPr>
              <a:t>Asbestos</a:t>
            </a:r>
            <a:r>
              <a:rPr lang="en-US" i="1" dirty="0">
                <a:solidFill>
                  <a:srgbClr val="0070C0"/>
                </a:solidFill>
              </a:rPr>
              <a:t>” Toolkit!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26F9B4-F2DB-429F-8D31-75C699481451}"/>
              </a:ext>
            </a:extLst>
          </p:cNvPr>
          <p:cNvSpPr txBox="1"/>
          <p:nvPr/>
        </p:nvSpPr>
        <p:spPr>
          <a:xfrm>
            <a:off x="5588558" y="6474311"/>
            <a:ext cx="614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also </a:t>
            </a:r>
            <a:r>
              <a:rPr lang="en-US" dirty="0">
                <a:hlinkClick r:id="rId6"/>
              </a:rPr>
              <a:t>Gazelle FHIR CapabilityStatement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31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MHD &amp; FHIR </a:t>
            </a:r>
            <a:r>
              <a:rPr lang="en-US" i="1" dirty="0" err="1">
                <a:solidFill>
                  <a:srgbClr val="0070C0"/>
                </a:solidFill>
              </a:rPr>
              <a:t>TestScripts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8FEA9-5EA8-48C5-AFD2-94844EE9AA01}"/>
              </a:ext>
            </a:extLst>
          </p:cNvPr>
          <p:cNvSpPr txBox="1"/>
          <p:nvPr/>
        </p:nvSpPr>
        <p:spPr>
          <a:xfrm>
            <a:off x="216568" y="6489700"/>
            <a:ext cx="4061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 </a:t>
            </a:r>
            <a:r>
              <a:rPr lang="en-US" sz="1600" dirty="0">
                <a:hlinkClick r:id="rId2"/>
              </a:rPr>
              <a:t>NIST Asbestos </a:t>
            </a:r>
            <a:r>
              <a:rPr lang="en-US" sz="1600" dirty="0" err="1">
                <a:hlinkClick r:id="rId2"/>
              </a:rPr>
              <a:t>Github</a:t>
            </a:r>
            <a:r>
              <a:rPr lang="en-US" sz="1600" dirty="0">
                <a:hlinkClick r:id="rId2"/>
              </a:rPr>
              <a:t> Project Wiki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A6EAB3-DA0B-4180-8181-2632989F6A88}"/>
              </a:ext>
            </a:extLst>
          </p:cNvPr>
          <p:cNvSpPr txBox="1"/>
          <p:nvPr/>
        </p:nvSpPr>
        <p:spPr>
          <a:xfrm>
            <a:off x="486933" y="1585558"/>
            <a:ext cx="753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NIST “Asbestos” Use of FHIR </a:t>
            </a:r>
            <a:r>
              <a:rPr lang="en-US" sz="2400" b="1" u="sng" dirty="0" err="1">
                <a:solidFill>
                  <a:srgbClr val="0070C0"/>
                </a:solidFill>
              </a:rPr>
              <a:t>TestScript</a:t>
            </a:r>
            <a:endParaRPr lang="en-US" sz="2400" b="1" u="sng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E97989-16FF-4228-8890-B61476C6D5B0}"/>
              </a:ext>
            </a:extLst>
          </p:cNvPr>
          <p:cNvSpPr txBox="1"/>
          <p:nvPr/>
        </p:nvSpPr>
        <p:spPr>
          <a:xfrm>
            <a:off x="574446" y="2047223"/>
            <a:ext cx="79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NIST Asbestos Tool supports MHD testing (incl. “XDS on FHIR”)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0A8947-805B-46A7-B9FF-D5CA46C28385}"/>
              </a:ext>
            </a:extLst>
          </p:cNvPr>
          <p:cNvSpPr txBox="1"/>
          <p:nvPr/>
        </p:nvSpPr>
        <p:spPr>
          <a:xfrm>
            <a:off x="574446" y="2434773"/>
            <a:ext cx="79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FHIR </a:t>
            </a:r>
            <a:r>
              <a:rPr lang="en-US" dirty="0" err="1">
                <a:solidFill>
                  <a:srgbClr val="0070C0"/>
                </a:solidFill>
              </a:rPr>
              <a:t>TestScript</a:t>
            </a:r>
            <a:r>
              <a:rPr lang="en-US" dirty="0">
                <a:solidFill>
                  <a:srgbClr val="0070C0"/>
                </a:solidFill>
              </a:rPr>
              <a:t> is used for FHIR-based profile testing (actors, transactions, 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EED8C-2DED-4C8C-A6D4-293F86CE69ED}"/>
              </a:ext>
            </a:extLst>
          </p:cNvPr>
          <p:cNvSpPr txBox="1"/>
          <p:nvPr/>
        </p:nvSpPr>
        <p:spPr>
          <a:xfrm>
            <a:off x="574446" y="2850303"/>
            <a:ext cx="79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  <a:hlinkClick r:id="rId3"/>
              </a:rPr>
              <a:t>Extensions to </a:t>
            </a:r>
            <a:r>
              <a:rPr lang="en-US" dirty="0" err="1">
                <a:solidFill>
                  <a:srgbClr val="0070C0"/>
                </a:solidFill>
                <a:hlinkClick r:id="rId3"/>
              </a:rPr>
              <a:t>TestScript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added to improve modularity + failure handling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119DD-BC7E-4B92-B1C9-9A07FD9AB0A1}"/>
              </a:ext>
            </a:extLst>
          </p:cNvPr>
          <p:cNvSpPr txBox="1"/>
          <p:nvPr/>
        </p:nvSpPr>
        <p:spPr>
          <a:xfrm>
            <a:off x="574446" y="3219635"/>
            <a:ext cx="793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70C0"/>
                </a:solidFill>
              </a:rPr>
              <a:t>Asbestos architecture </a:t>
            </a:r>
            <a:r>
              <a:rPr lang="en-US" b="1" i="1" dirty="0">
                <a:solidFill>
                  <a:srgbClr val="0070C0"/>
                </a:solidFill>
              </a:rPr>
              <a:t>should</a:t>
            </a:r>
            <a:r>
              <a:rPr lang="en-US" dirty="0">
                <a:solidFill>
                  <a:srgbClr val="0070C0"/>
                </a:solidFill>
              </a:rPr>
              <a:t> allow for SDPi (SDC + FHIR)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ACE75-AA3E-4EE6-AF19-F585F2534731}"/>
              </a:ext>
            </a:extLst>
          </p:cNvPr>
          <p:cNvSpPr txBox="1"/>
          <p:nvPr/>
        </p:nvSpPr>
        <p:spPr>
          <a:xfrm>
            <a:off x="5116152" y="5889795"/>
            <a:ext cx="581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See:  </a:t>
            </a:r>
            <a:r>
              <a:rPr lang="en-US" dirty="0">
                <a:hlinkClick r:id="rId4"/>
              </a:rPr>
              <a:t>Asbestos MHD Test Collections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525E2-329A-439D-95DD-84F34739EC2F}"/>
              </a:ext>
            </a:extLst>
          </p:cNvPr>
          <p:cNvSpPr txBox="1"/>
          <p:nvPr/>
        </p:nvSpPr>
        <p:spPr>
          <a:xfrm>
            <a:off x="1267818" y="3853944"/>
            <a:ext cx="996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TestScript</a:t>
            </a:r>
            <a:r>
              <a:rPr lang="en-US" dirty="0">
                <a:solidFill>
                  <a:srgbClr val="FF0000"/>
                </a:solidFill>
              </a:rPr>
              <a:t>:  ID, Name, Description Fixture(*), Test({Operation | Assertion}) </a:t>
            </a:r>
          </a:p>
        </p:txBody>
      </p:sp>
    </p:spTree>
    <p:extLst>
      <p:ext uri="{BB962C8B-B14F-4D97-AF65-F5344CB8AC3E}">
        <p14:creationId xmlns:p14="http://schemas.microsoft.com/office/powerpoint/2010/main" val="27191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21" grpId="0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FHIR </a:t>
            </a:r>
            <a:r>
              <a:rPr lang="en-US" i="1" dirty="0" err="1">
                <a:solidFill>
                  <a:srgbClr val="0070C0"/>
                </a:solidFill>
              </a:rPr>
              <a:t>TestReport</a:t>
            </a:r>
            <a:r>
              <a:rPr lang="en-US" i="1" dirty="0">
                <a:solidFill>
                  <a:srgbClr val="0070C0"/>
                </a:solidFill>
              </a:rPr>
              <a:t> “Friendly”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4C373B4-F3A7-4625-88D2-7B47F843F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501" y="827312"/>
            <a:ext cx="6534499" cy="594921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12C72C-C06D-4274-A994-EB598DE075DF}"/>
              </a:ext>
            </a:extLst>
          </p:cNvPr>
          <p:cNvSpPr txBox="1"/>
          <p:nvPr/>
        </p:nvSpPr>
        <p:spPr>
          <a:xfrm>
            <a:off x="194709" y="6446342"/>
            <a:ext cx="610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https://www.hl7.org/fhir/testreport.html#TestReport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C8758-681E-415F-8300-3AECEE2903F0}"/>
              </a:ext>
            </a:extLst>
          </p:cNvPr>
          <p:cNvSpPr txBox="1"/>
          <p:nvPr/>
        </p:nvSpPr>
        <p:spPr>
          <a:xfrm>
            <a:off x="560985" y="1581694"/>
            <a:ext cx="4947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</a:t>
            </a:r>
            <a:r>
              <a:rPr lang="en-US" sz="2000" i="1" dirty="0">
                <a:solidFill>
                  <a:srgbClr val="FF0000"/>
                </a:solidFill>
              </a:rPr>
              <a:t>compare to what we need for GMM/TM&gt;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</a:rPr>
              <a:t>? </a:t>
            </a:r>
            <a:r>
              <a:rPr lang="en-US" sz="2000" i="1" dirty="0" err="1">
                <a:solidFill>
                  <a:srgbClr val="FF0000"/>
                </a:solidFill>
              </a:rPr>
              <a:t>TestScript</a:t>
            </a:r>
            <a:r>
              <a:rPr lang="en-US" sz="2000" i="1" dirty="0">
                <a:solidFill>
                  <a:srgbClr val="FF0000"/>
                </a:solidFill>
              </a:rPr>
              <a:t> &amp; </a:t>
            </a:r>
            <a:r>
              <a:rPr lang="en-US" sz="2000" i="1" dirty="0" err="1">
                <a:solidFill>
                  <a:srgbClr val="FF0000"/>
                </a:solidFill>
              </a:rPr>
              <a:t>TestReport</a:t>
            </a:r>
            <a:r>
              <a:rPr lang="en-US" sz="2000" i="1" dirty="0">
                <a:solidFill>
                  <a:srgbClr val="FF0000"/>
                </a:solidFill>
              </a:rPr>
              <a:t> … independent?</a:t>
            </a:r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</a:rPr>
              <a:t>MHD Use?</a:t>
            </a:r>
          </a:p>
        </p:txBody>
      </p:sp>
    </p:spTree>
    <p:extLst>
      <p:ext uri="{BB962C8B-B14F-4D97-AF65-F5344CB8AC3E}">
        <p14:creationId xmlns:p14="http://schemas.microsoft.com/office/powerpoint/2010/main" val="30290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Testable Assertions?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FFFF4-0B71-47FD-8F1E-93A426E5D9CF}"/>
              </a:ext>
            </a:extLst>
          </p:cNvPr>
          <p:cNvSpPr txBox="1"/>
          <p:nvPr/>
        </p:nvSpPr>
        <p:spPr>
          <a:xfrm>
            <a:off x="529032" y="1571079"/>
            <a:ext cx="89061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Where do Testable Assertions live?!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What do they look like?  (format, element content)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Factor in </a:t>
            </a:r>
            <a:r>
              <a:rPr lang="en-US" sz="1400" b="1" dirty="0" err="1">
                <a:solidFill>
                  <a:srgbClr val="FF0000"/>
                </a:solidFill>
              </a:rPr>
              <a:t>Gazellel</a:t>
            </a:r>
            <a:r>
              <a:rPr lang="en-US" sz="1400" b="1" dirty="0">
                <a:solidFill>
                  <a:srgbClr val="FF0000"/>
                </a:solidFill>
              </a:rPr>
              <a:t> TA tool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Factor in FHIR </a:t>
            </a:r>
            <a:r>
              <a:rPr lang="en-US" sz="1400" b="1" dirty="0" err="1">
                <a:solidFill>
                  <a:srgbClr val="FF0000"/>
                </a:solidFill>
              </a:rPr>
              <a:t>TestScript</a:t>
            </a:r>
            <a:r>
              <a:rPr lang="en-US" sz="1400" b="1" dirty="0">
                <a:solidFill>
                  <a:srgbClr val="FF0000"/>
                </a:solidFill>
              </a:rPr>
              <a:t> / Assertion logic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Do we need to integrate a test data file?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Do we need to link assertions with more than the end “edge” requirements – given RI that lead back to the source(s)?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Do we need assertions tied to Use Cases at some level?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D07A5-5967-415B-95FB-D5B99833B96F}"/>
              </a:ext>
            </a:extLst>
          </p:cNvPr>
          <p:cNvSpPr txBox="1"/>
          <p:nvPr/>
        </p:nvSpPr>
        <p:spPr>
          <a:xfrm>
            <a:off x="838200" y="3535450"/>
            <a:ext cx="8906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Michael Faughn: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</a:rPr>
              <a:t>TA’s are REUSABLE across test scripts &amp; test cases, </a:t>
            </a:r>
            <a:r>
              <a:rPr lang="en-US" sz="1400" b="1" dirty="0" err="1">
                <a:solidFill>
                  <a:srgbClr val="FF0000"/>
                </a:solidFill>
              </a:rPr>
              <a:t>soooooo</a:t>
            </a:r>
            <a:endParaRPr lang="en-US" sz="1400" b="1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</a:rPr>
              <a:t>TA’s are independent and live on their own, </a:t>
            </a:r>
            <a:r>
              <a:rPr lang="en-US" sz="1400" b="1" dirty="0" err="1">
                <a:solidFill>
                  <a:srgbClr val="FF0000"/>
                </a:solidFill>
              </a:rPr>
              <a:t>sooooo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>
                <a:solidFill>
                  <a:srgbClr val="FF0000"/>
                </a:solidFill>
              </a:rPr>
              <a:t>TA’s should be maintained … SEPARATELY and then integrated </a:t>
            </a: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</a:rPr>
              <a:t>NOTE:  This point is lost in FHIR </a:t>
            </a:r>
            <a:r>
              <a:rPr lang="en-US" sz="1400" b="1" dirty="0" err="1">
                <a:solidFill>
                  <a:srgbClr val="FF0000"/>
                </a:solidFill>
              </a:rPr>
              <a:t>TestScript</a:t>
            </a:r>
            <a:r>
              <a:rPr lang="en-US" sz="1400" b="1" dirty="0">
                <a:solidFill>
                  <a:srgbClr val="FF0000"/>
                </a:solidFill>
              </a:rPr>
              <a:t>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627FC-CE30-40CB-A883-BE08D67A43F7}"/>
              </a:ext>
            </a:extLst>
          </p:cNvPr>
          <p:cNvSpPr txBox="1"/>
          <p:nvPr/>
        </p:nvSpPr>
        <p:spPr>
          <a:xfrm>
            <a:off x="3887603" y="3137884"/>
            <a:ext cx="7303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SysML 2.0 constructs … at least to provide the target?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C45917-F536-4807-A613-8046B440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49" y="946706"/>
            <a:ext cx="6305325" cy="10641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1ACD453-9B5F-4808-926D-B4AE8C37408F}"/>
              </a:ext>
            </a:extLst>
          </p:cNvPr>
          <p:cNvSpPr txBox="1"/>
          <p:nvPr/>
        </p:nvSpPr>
        <p:spPr>
          <a:xfrm>
            <a:off x="897571" y="5228348"/>
            <a:ext cx="526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Asbestos via FHIR Extension tries to make Assertions reusable</a:t>
            </a:r>
          </a:p>
        </p:txBody>
      </p:sp>
    </p:spTree>
    <p:extLst>
      <p:ext uri="{BB962C8B-B14F-4D97-AF65-F5344CB8AC3E}">
        <p14:creationId xmlns:p14="http://schemas.microsoft.com/office/powerpoint/2010/main" val="2114526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SysML 2.0 Constructs?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EF884-3538-493E-893C-B92009892CA1}"/>
              </a:ext>
            </a:extLst>
          </p:cNvPr>
          <p:cNvSpPr txBox="1"/>
          <p:nvPr/>
        </p:nvSpPr>
        <p:spPr>
          <a:xfrm>
            <a:off x="838200" y="1477791"/>
            <a:ext cx="107965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“MC” </a:t>
            </a:r>
            <a:r>
              <a:rPr lang="en-US" sz="2400" dirty="0">
                <a:solidFill>
                  <a:srgbClr val="0070C0"/>
                </a:solidFill>
              </a:rPr>
              <a:t>– IF Ultimately accomplished with MBSE/SysML 2.0, THEN … 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Are there constructs that can be used TODAY that would simplify that migration later?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How are test cases, Verification capabilities supported in SysML 2.0?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426E0-D789-4519-B592-283FC9DC094B}"/>
              </a:ext>
            </a:extLst>
          </p:cNvPr>
          <p:cNvSpPr txBox="1"/>
          <p:nvPr/>
        </p:nvSpPr>
        <p:spPr>
          <a:xfrm>
            <a:off x="838200" y="2819472"/>
            <a:ext cx="1079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SysML 2.0 – Constraint expressions &amp; “assert” logic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79DA04-5BDA-46D3-AA19-EDE25A642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72" y="3742267"/>
            <a:ext cx="4496427" cy="301984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9496A88-6AA5-4563-AE40-2C878D633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0" y="4105262"/>
            <a:ext cx="6794858" cy="254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3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Spec-to-Test – </a:t>
            </a:r>
            <a:r>
              <a:rPr lang="en-US" i="1" dirty="0">
                <a:solidFill>
                  <a:srgbClr val="0070C0"/>
                </a:solidFill>
              </a:rPr>
              <a:t>‘22 Landscape Realities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B56B8-BD31-49B9-9CE3-176CEFD053F4}"/>
              </a:ext>
            </a:extLst>
          </p:cNvPr>
          <p:cNvSpPr txBox="1"/>
          <p:nvPr/>
        </p:nvSpPr>
        <p:spPr>
          <a:xfrm>
            <a:off x="582421" y="1480603"/>
            <a:ext cx="1160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Good News!!!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CEC9F-8E63-4162-8432-2BB13B631986}"/>
              </a:ext>
            </a:extLst>
          </p:cNvPr>
          <p:cNvSpPr txBox="1"/>
          <p:nvPr/>
        </p:nvSpPr>
        <p:spPr>
          <a:xfrm>
            <a:off x="1143485" y="2693623"/>
            <a:ext cx="1104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Working within these landscape realities…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10CAD-3C45-4FA6-B56B-04A2A309B9D0}"/>
              </a:ext>
            </a:extLst>
          </p:cNvPr>
          <p:cNvSpPr txBox="1"/>
          <p:nvPr/>
        </p:nvSpPr>
        <p:spPr>
          <a:xfrm>
            <a:off x="-1" y="3793756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‘22 Gemini SES+MDI Roadmap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</a:rPr>
              <a:t>“Basic” SDPi 1.0 can be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</a:rPr>
              <a:t>successfully achieved</a:t>
            </a:r>
          </a:p>
        </p:txBody>
      </p:sp>
    </p:spTree>
    <p:extLst>
      <p:ext uri="{BB962C8B-B14F-4D97-AF65-F5344CB8AC3E}">
        <p14:creationId xmlns:p14="http://schemas.microsoft.com/office/powerpoint/2010/main" val="29737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SysML 2.0 Constructs?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426E0-D789-4519-B592-283FC9DC094B}"/>
              </a:ext>
            </a:extLst>
          </p:cNvPr>
          <p:cNvSpPr txBox="1"/>
          <p:nvPr/>
        </p:nvSpPr>
        <p:spPr>
          <a:xfrm>
            <a:off x="819178" y="990671"/>
            <a:ext cx="1079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SysML 2.0 – Requirements Specification w/ Constraints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4D17B-B1EE-4DD5-9314-C6E0DFD9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93" y="1604697"/>
            <a:ext cx="8700181" cy="506756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E4EE04-AE1A-41E7-98A9-9B62B5F03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" y="4831372"/>
            <a:ext cx="141942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SysML 2.0 Constructs?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426E0-D789-4519-B592-283FC9DC094B}"/>
              </a:ext>
            </a:extLst>
          </p:cNvPr>
          <p:cNvSpPr txBox="1"/>
          <p:nvPr/>
        </p:nvSpPr>
        <p:spPr>
          <a:xfrm>
            <a:off x="819178" y="990671"/>
            <a:ext cx="1079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SysML 2.0 – Verification Cases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3FADC9D-B41B-484D-9879-AC1E9935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02" y="1491606"/>
            <a:ext cx="9503301" cy="527125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2ED8900-F584-412F-906E-DAABE2C0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" y="4831372"/>
            <a:ext cx="141942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SysML 2.0 Constructs?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EF884-3538-493E-893C-B92009892CA1}"/>
              </a:ext>
            </a:extLst>
          </p:cNvPr>
          <p:cNvSpPr txBox="1"/>
          <p:nvPr/>
        </p:nvSpPr>
        <p:spPr>
          <a:xfrm>
            <a:off x="838200" y="1477791"/>
            <a:ext cx="107965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“MC” </a:t>
            </a:r>
            <a:r>
              <a:rPr lang="en-US" sz="2800" dirty="0">
                <a:solidFill>
                  <a:srgbClr val="0070C0"/>
                </a:solidFill>
              </a:rPr>
              <a:t>– IF ultimately accomplished with MBSE/SysML 2.0, THEN … 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Are there constructs that can be used TODAY that would simplify that migration later?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How are test cases, Verification capabilities supported in SysML 2.0?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426E0-D789-4519-B592-283FC9DC094B}"/>
              </a:ext>
            </a:extLst>
          </p:cNvPr>
          <p:cNvSpPr txBox="1"/>
          <p:nvPr/>
        </p:nvSpPr>
        <p:spPr>
          <a:xfrm>
            <a:off x="838200" y="3067362"/>
            <a:ext cx="107965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SysML 2.0 –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Constraint language could be used today for assertion predicates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Requirements hierarchy could be supported today (albeit by UML model, not automation)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309F5-2B37-4C60-9BF2-386837A7C364}"/>
              </a:ext>
            </a:extLst>
          </p:cNvPr>
          <p:cNvSpPr txBox="1"/>
          <p:nvPr/>
        </p:nvSpPr>
        <p:spPr>
          <a:xfrm>
            <a:off x="838200" y="4656933"/>
            <a:ext cx="10796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Notes: 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</a:rPr>
              <a:t>Ultimately, </a:t>
            </a:r>
            <a:r>
              <a:rPr lang="en-US" sz="2800" b="1" i="1" dirty="0">
                <a:solidFill>
                  <a:srgbClr val="0070C0"/>
                </a:solidFill>
              </a:rPr>
              <a:t>SysML 2.0 will fully support simulation </a:t>
            </a:r>
            <a:r>
              <a:rPr lang="en-US" sz="2800" dirty="0">
                <a:solidFill>
                  <a:srgbClr val="0070C0"/>
                </a:solidFill>
              </a:rPr>
              <a:t>(incl. V&amp;V)</a:t>
            </a:r>
            <a:endParaRPr lang="en-US" sz="2000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9C8E1-FCA5-4EA4-84B9-F04A93AFB1FE}"/>
              </a:ext>
            </a:extLst>
          </p:cNvPr>
          <p:cNvSpPr txBox="1"/>
          <p:nvPr/>
        </p:nvSpPr>
        <p:spPr>
          <a:xfrm>
            <a:off x="838200" y="5527150"/>
            <a:ext cx="112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70C0"/>
                </a:solidFill>
              </a:rPr>
              <a:t>MBSE</a:t>
            </a:r>
            <a:r>
              <a:rPr lang="en-US" sz="2800" dirty="0">
                <a:solidFill>
                  <a:srgbClr val="0070C0"/>
                </a:solidFill>
              </a:rPr>
              <a:t> use of SysML 2.0 to support V&amp;V / CA … </a:t>
            </a:r>
            <a:r>
              <a:rPr lang="en-US" sz="2800" i="1" dirty="0">
                <a:solidFill>
                  <a:srgbClr val="0070C0"/>
                </a:solidFill>
              </a:rPr>
              <a:t>was not included here</a:t>
            </a:r>
            <a:endParaRPr lang="en-US" sz="20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Spec-to-Test Strategy – </a:t>
            </a:r>
            <a:r>
              <a:rPr lang="en-US" i="1" dirty="0">
                <a:solidFill>
                  <a:srgbClr val="0070C0"/>
                </a:solidFill>
              </a:rPr>
              <a:t>Open Issues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FB11C-2149-4218-B848-8BA5956BEFAE}"/>
              </a:ext>
            </a:extLst>
          </p:cNvPr>
          <p:cNvSpPr txBox="1"/>
          <p:nvPr/>
        </p:nvSpPr>
        <p:spPr>
          <a:xfrm>
            <a:off x="617366" y="1754169"/>
            <a:ext cx="873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Additional Spec-to-Test Strategy issues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E5F3B-F493-4564-934F-DB9194419815}"/>
              </a:ext>
            </a:extLst>
          </p:cNvPr>
          <p:cNvSpPr txBox="1"/>
          <p:nvPr/>
        </p:nvSpPr>
        <p:spPr>
          <a:xfrm>
            <a:off x="1077478" y="2398212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&lt;What’s missing?&gt;</a:t>
            </a:r>
          </a:p>
        </p:txBody>
      </p:sp>
    </p:spTree>
    <p:extLst>
      <p:ext uri="{BB962C8B-B14F-4D97-AF65-F5344CB8AC3E}">
        <p14:creationId xmlns:p14="http://schemas.microsoft.com/office/powerpoint/2010/main" val="11953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NIST “Asbestos” Tool for IHE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landscape evaluation, the IHE test artifacts (tests, assertions, Gazelle), the current focus on FHIR even for infrastructure / automated test tooling (FHIR </a:t>
            </a:r>
            <a:r>
              <a:rPr lang="en-US" dirty="0" err="1"/>
              <a:t>TestScript</a:t>
            </a:r>
            <a:r>
              <a:rPr lang="en-US" dirty="0"/>
              <a:t>, </a:t>
            </a:r>
            <a:r>
              <a:rPr lang="en-US" dirty="0" err="1"/>
              <a:t>TestReport</a:t>
            </a:r>
            <a:r>
              <a:rPr lang="en-US" dirty="0"/>
              <a:t>) and the work NIST is advancing for IHE FHIR-based profile testing with MHD and “XDS on FHIR” … </a:t>
            </a:r>
            <a:r>
              <a:rPr lang="en-US" i="1" dirty="0">
                <a:solidFill>
                  <a:srgbClr val="0070C0"/>
                </a:solidFill>
              </a:rPr>
              <a:t>could this be the best approach forward?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02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</a:t>
            </a:r>
            <a:r>
              <a:rPr lang="en-US" i="1" dirty="0">
                <a:solidFill>
                  <a:srgbClr val="0070C0"/>
                </a:solidFill>
              </a:rPr>
              <a:t>NIST Asbestos Consideration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FB11C-2149-4218-B848-8BA5956BEFAE}"/>
              </a:ext>
            </a:extLst>
          </p:cNvPr>
          <p:cNvSpPr txBox="1"/>
          <p:nvPr/>
        </p:nvSpPr>
        <p:spPr>
          <a:xfrm>
            <a:off x="617366" y="1754169"/>
            <a:ext cx="115746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To Do: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Slide: Why Asbestos? (leverage FHIR, Gazelle integration, will eventually need for FHIR Gateway actors, architecture allows SDC-to-SDC … don’t reinvent the wheel!; reference implementations can plug into the tool set)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Asbestos architecture (overview / big picture)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Asbestos:  MHD Testing, Gazelle Integration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Scenarios for consideration:  SDC-to-SDC testing, SDC-to-DoF, 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HOW FAR CAN IT GO?  Content testing as well as basic WS* protocol testing? </a:t>
            </a:r>
          </a:p>
        </p:txBody>
      </p:sp>
    </p:spTree>
    <p:extLst>
      <p:ext uri="{BB962C8B-B14F-4D97-AF65-F5344CB8AC3E}">
        <p14:creationId xmlns:p14="http://schemas.microsoft.com/office/powerpoint/2010/main" val="73728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Why </a:t>
            </a:r>
            <a:r>
              <a:rPr lang="en-US" i="1" dirty="0">
                <a:solidFill>
                  <a:srgbClr val="0070C0"/>
                </a:solidFill>
              </a:rPr>
              <a:t>IHE SDPi for CA?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396B-ABE6-4B9A-A789-D2A143138CA3}"/>
              </a:ext>
            </a:extLst>
          </p:cNvPr>
          <p:cNvSpPr txBox="1"/>
          <p:nvPr/>
        </p:nvSpPr>
        <p:spPr>
          <a:xfrm>
            <a:off x="389823" y="1107497"/>
            <a:ext cx="11244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Rationale for utilizing IHE Profiling, Testing &amp; CA vs. SDC Only 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82F3-37CC-4D20-9B4C-DEFD8A6BABF4}"/>
              </a:ext>
            </a:extLst>
          </p:cNvPr>
          <p:cNvSpPr txBox="1"/>
          <p:nvPr/>
        </p:nvSpPr>
        <p:spPr>
          <a:xfrm>
            <a:off x="389823" y="1681799"/>
            <a:ext cx="118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Any product implementation requires integration and conformance to many different standards and specifications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90E3F-769B-451E-A63F-D2773A46B2AB}"/>
              </a:ext>
            </a:extLst>
          </p:cNvPr>
          <p:cNvSpPr txBox="1"/>
          <p:nvPr/>
        </p:nvSpPr>
        <p:spPr>
          <a:xfrm>
            <a:off x="389812" y="3286200"/>
            <a:ext cx="11802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A community of product implementers and product users must agree on specifications that span the standards and technologies that are required for interoperable systems of products</a:t>
            </a:r>
          </a:p>
          <a:p>
            <a:pPr marL="1428750" lvl="2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Eliminate any unnecessary optionality provided for in the referenced standards</a:t>
            </a:r>
          </a:p>
          <a:p>
            <a:pPr marL="1428750" lvl="2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Minimize optionality to only what is necessary for market adoption  and implementation </a:t>
            </a:r>
          </a:p>
          <a:p>
            <a:pPr marL="1428750" lvl="2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Agility to quickly add specifications for foundational standard corrections &amp; extensions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1944-B805-4D84-8563-3BC7936F2631}"/>
              </a:ext>
            </a:extLst>
          </p:cNvPr>
          <p:cNvSpPr txBox="1"/>
          <p:nvPr/>
        </p:nvSpPr>
        <p:spPr>
          <a:xfrm>
            <a:off x="389809" y="4672516"/>
            <a:ext cx="118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SDC System Function includes shared risk between component products and their System Function Contribution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7FAB-3AF3-481F-9351-194F166AF4D4}"/>
              </a:ext>
            </a:extLst>
          </p:cNvPr>
          <p:cNvSpPr txBox="1"/>
          <p:nvPr/>
        </p:nvSpPr>
        <p:spPr>
          <a:xfrm>
            <a:off x="389810" y="5383044"/>
            <a:ext cx="11758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Product Conformity Assessment (with unit testing / interoperability testing events and tooling) must be agreed and recognized throughout the broad community of interest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32543-030C-4876-8F09-A84CB134F760}"/>
              </a:ext>
            </a:extLst>
          </p:cNvPr>
          <p:cNvSpPr txBox="1"/>
          <p:nvPr/>
        </p:nvSpPr>
        <p:spPr>
          <a:xfrm>
            <a:off x="389811" y="2052452"/>
            <a:ext cx="118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i="1" dirty="0">
                <a:solidFill>
                  <a:srgbClr val="0070C0"/>
                </a:solidFill>
              </a:rPr>
              <a:t>IEEE 11073 SDC standards are "foundational" but include options and must be coordinated with additional standards for product implementations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B786E-E313-40DE-AD3A-E39E6FC31C43}"/>
              </a:ext>
            </a:extLst>
          </p:cNvPr>
          <p:cNvSpPr txBox="1"/>
          <p:nvPr/>
        </p:nvSpPr>
        <p:spPr>
          <a:xfrm>
            <a:off x="1073216" y="2700104"/>
            <a:ext cx="1115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Note</a:t>
            </a:r>
            <a:r>
              <a:rPr lang="en-US" sz="1600" i="1" dirty="0">
                <a:solidFill>
                  <a:srgbClr val="0070C0"/>
                </a:solidFill>
              </a:rPr>
              <a:t>:  PKP standards are foundational, mandatory but without SDPi profiles are unimplementable in products, especially across vendors</a:t>
            </a:r>
            <a:endParaRPr lang="en-US" sz="1600" b="1" i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9F212-14F8-42D8-8205-D27B80DCC304}"/>
              </a:ext>
            </a:extLst>
          </p:cNvPr>
          <p:cNvSpPr txBox="1"/>
          <p:nvPr/>
        </p:nvSpPr>
        <p:spPr>
          <a:xfrm>
            <a:off x="794876" y="5043169"/>
            <a:ext cx="113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30288" lvl="1" indent="-341313">
              <a:buFont typeface="Wingdings" panose="05000000000000000000" pitchFamily="2" charset="2"/>
              <a:buChar char="§"/>
            </a:pPr>
            <a:r>
              <a:rPr lang="en-US" sz="1600" i="1" dirty="0">
                <a:solidFill>
                  <a:srgbClr val="0070C0"/>
                </a:solidFill>
              </a:rPr>
              <a:t>Shared risk includes a shared implementation community approach to risk management and regulatory submissions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707ED-1E72-4579-97DF-7FE0306EE908}"/>
              </a:ext>
            </a:extLst>
          </p:cNvPr>
          <p:cNvSpPr txBox="1"/>
          <p:nvPr/>
        </p:nvSpPr>
        <p:spPr>
          <a:xfrm>
            <a:off x="838186" y="6030694"/>
            <a:ext cx="1135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30288" lvl="1" indent="-341313">
              <a:buFont typeface="Wingdings" panose="05000000000000000000" pitchFamily="2" charset="2"/>
              <a:buChar char="§"/>
            </a:pPr>
            <a:r>
              <a:rPr lang="en-US" sz="1600" i="1" dirty="0">
                <a:solidFill>
                  <a:srgbClr val="0070C0"/>
                </a:solidFill>
              </a:rPr>
              <a:t>Leverage existing health I.T.-focused implementation communities vs. “reinventing the wheel”</a:t>
            </a:r>
          </a:p>
        </p:txBody>
      </p:sp>
    </p:spTree>
    <p:extLst>
      <p:ext uri="{BB962C8B-B14F-4D97-AF65-F5344CB8AC3E}">
        <p14:creationId xmlns:p14="http://schemas.microsoft.com/office/powerpoint/2010/main" val="19236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7" grpId="0"/>
      <p:bldP spid="18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Why </a:t>
            </a:r>
            <a:r>
              <a:rPr lang="en-US" i="1" dirty="0">
                <a:solidFill>
                  <a:srgbClr val="0070C0"/>
                </a:solidFill>
              </a:rPr>
              <a:t>NIST Asbestos?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396B-ABE6-4B9A-A789-D2A143138CA3}"/>
              </a:ext>
            </a:extLst>
          </p:cNvPr>
          <p:cNvSpPr txBox="1"/>
          <p:nvPr/>
        </p:nvSpPr>
        <p:spPr>
          <a:xfrm>
            <a:off x="838199" y="1107497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Landscape Realities 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82F3-37CC-4D20-9B4C-DEFD8A6BABF4}"/>
              </a:ext>
            </a:extLst>
          </p:cNvPr>
          <p:cNvSpPr txBox="1"/>
          <p:nvPr/>
        </p:nvSpPr>
        <p:spPr>
          <a:xfrm>
            <a:off x="838201" y="168179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As stated above, current landscape “reality” can be summarized as:  FHIR FHIR </a:t>
            </a:r>
            <a:r>
              <a:rPr lang="en-US" sz="2000" i="1" dirty="0" err="1">
                <a:solidFill>
                  <a:srgbClr val="0070C0"/>
                </a:solidFill>
              </a:rPr>
              <a:t>FHIR</a:t>
            </a:r>
            <a:r>
              <a:rPr lang="en-US" sz="2000" i="1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453C9-4977-4AC0-85F7-284E2D232866}"/>
              </a:ext>
            </a:extLst>
          </p:cNvPr>
          <p:cNvSpPr txBox="1"/>
          <p:nvPr/>
        </p:nvSpPr>
        <p:spPr>
          <a:xfrm>
            <a:off x="838191" y="210642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IHE Gazelle / NIST tooling / other tooling leverages FHIR </a:t>
            </a:r>
            <a:r>
              <a:rPr lang="en-US" sz="2000" i="1" dirty="0" err="1">
                <a:solidFill>
                  <a:srgbClr val="0070C0"/>
                </a:solidFill>
              </a:rPr>
              <a:t>TestScript</a:t>
            </a:r>
            <a:r>
              <a:rPr lang="en-US" sz="2000" i="1" dirty="0">
                <a:solidFill>
                  <a:srgbClr val="0070C0"/>
                </a:solidFill>
              </a:rPr>
              <a:t>, </a:t>
            </a:r>
            <a:r>
              <a:rPr lang="en-US" sz="2000" i="1" dirty="0" err="1">
                <a:solidFill>
                  <a:srgbClr val="0070C0"/>
                </a:solidFill>
              </a:rPr>
              <a:t>TestReport</a:t>
            </a:r>
            <a:r>
              <a:rPr lang="en-US" sz="2000" i="1" dirty="0">
                <a:solidFill>
                  <a:srgbClr val="0070C0"/>
                </a:solidFill>
              </a:rPr>
              <a:t>, … today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90E3F-769B-451E-A63F-D2773A46B2AB}"/>
              </a:ext>
            </a:extLst>
          </p:cNvPr>
          <p:cNvSpPr txBox="1"/>
          <p:nvPr/>
        </p:nvSpPr>
        <p:spPr>
          <a:xfrm>
            <a:off x="838191" y="422955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Do not reinvent the wheel:  SDC tooling has to be built anyway – Asbestos reduces the work load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736F1-197C-4985-8CB0-8B1F2EFBC83A}"/>
              </a:ext>
            </a:extLst>
          </p:cNvPr>
          <p:cNvSpPr txBox="1"/>
          <p:nvPr/>
        </p:nvSpPr>
        <p:spPr>
          <a:xfrm>
            <a:off x="838199" y="3754815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Asbestos Value Proposition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1944-B805-4D84-8563-3BC7936F2631}"/>
              </a:ext>
            </a:extLst>
          </p:cNvPr>
          <p:cNvSpPr txBox="1"/>
          <p:nvPr/>
        </p:nvSpPr>
        <p:spPr>
          <a:xfrm>
            <a:off x="838191" y="4720817"/>
            <a:ext cx="1135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Artifact authoring &amp; management (test plans / scripts, assertions, tracing) exists separately and can be leveraged by vendor tool chains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7FAB-3AF3-481F-9351-194F166AF4D4}"/>
              </a:ext>
            </a:extLst>
          </p:cNvPr>
          <p:cNvSpPr txBox="1"/>
          <p:nvPr/>
        </p:nvSpPr>
        <p:spPr>
          <a:xfrm>
            <a:off x="838190" y="5519851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Testing that includes not only SDC-to-SDC but also SDC-to-FHIR &amp; V2 will be a near future need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32543-030C-4876-8F09-A84CB134F760}"/>
              </a:ext>
            </a:extLst>
          </p:cNvPr>
          <p:cNvSpPr txBox="1"/>
          <p:nvPr/>
        </p:nvSpPr>
        <p:spPr>
          <a:xfrm>
            <a:off x="838191" y="2531052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Non-device verification &amp; CAT &amp; product CA are increasingly using FHIR-based tooling infrastructure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96BF5-046F-475B-932E-7CD405DC72D4}"/>
              </a:ext>
            </a:extLst>
          </p:cNvPr>
          <p:cNvSpPr txBox="1"/>
          <p:nvPr/>
        </p:nvSpPr>
        <p:spPr>
          <a:xfrm>
            <a:off x="838201" y="295567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NIST Asbestos was intentionally architected to support multiple protocols and “gateway” functions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E352-35B7-4941-AF7D-8D8EECDE9DD2}"/>
              </a:ext>
            </a:extLst>
          </p:cNvPr>
          <p:cNvSpPr txBox="1"/>
          <p:nvPr/>
        </p:nvSpPr>
        <p:spPr>
          <a:xfrm>
            <a:off x="838201" y="6011108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An SDC/SDPi “Reference Implementation” built for NIST Tooling? … no brainer!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B786E-E313-40DE-AD3A-E39E6FC31C43}"/>
              </a:ext>
            </a:extLst>
          </p:cNvPr>
          <p:cNvSpPr txBox="1"/>
          <p:nvPr/>
        </p:nvSpPr>
        <p:spPr>
          <a:xfrm>
            <a:off x="838201" y="338030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NIST Asbestos already supports FHIR extensions to enable needed capabilities (e.g., modularity)</a:t>
            </a:r>
          </a:p>
        </p:txBody>
      </p:sp>
    </p:spTree>
    <p:extLst>
      <p:ext uri="{BB962C8B-B14F-4D97-AF65-F5344CB8AC3E}">
        <p14:creationId xmlns:p14="http://schemas.microsoft.com/office/powerpoint/2010/main" val="256933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2E6FF77-9E50-4DB9-88EB-CC6AB2418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27" y="4394876"/>
            <a:ext cx="6733649" cy="232087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91030AD3-0A19-4AF5-89BA-6D52D079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0" y="828676"/>
            <a:ext cx="5657283" cy="248111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08D8280F-3570-402A-9094-45E830C6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18" y="1710897"/>
            <a:ext cx="5657283" cy="233580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B2C4D-E840-4CFF-B84F-DFB62F012BEB}"/>
              </a:ext>
            </a:extLst>
          </p:cNvPr>
          <p:cNvGrpSpPr/>
          <p:nvPr/>
        </p:nvGrpSpPr>
        <p:grpSpPr>
          <a:xfrm>
            <a:off x="2836480" y="2922714"/>
            <a:ext cx="1925316" cy="929162"/>
            <a:chOff x="2836480" y="2922714"/>
            <a:chExt cx="1925316" cy="9291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BC63D6-1AD9-4400-B378-58ECA8DF00ED}"/>
                </a:ext>
              </a:extLst>
            </p:cNvPr>
            <p:cNvSpPr txBox="1"/>
            <p:nvPr/>
          </p:nvSpPr>
          <p:spPr>
            <a:xfrm>
              <a:off x="2836480" y="3482544"/>
              <a:ext cx="19253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XDS Simulator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9EF380-71B2-44E7-9AB0-E47E0EFB6B57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3799138" y="2922714"/>
              <a:ext cx="312857" cy="5598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988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520CC5-AAD6-4FC3-8781-7845DC98E3C0}"/>
              </a:ext>
            </a:extLst>
          </p:cNvPr>
          <p:cNvGrpSpPr/>
          <p:nvPr/>
        </p:nvGrpSpPr>
        <p:grpSpPr>
          <a:xfrm>
            <a:off x="1463834" y="801271"/>
            <a:ext cx="9960358" cy="1141644"/>
            <a:chOff x="1463834" y="379147"/>
            <a:chExt cx="9960358" cy="1141644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B2E6FF77-9E50-4DB9-88EB-CC6AB2418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408" y="391530"/>
              <a:ext cx="3250784" cy="1120440"/>
            </a:xfrm>
            <a:prstGeom prst="rect">
              <a:avLst/>
            </a:prstGeom>
            <a:ln w="19050">
              <a:solidFill>
                <a:srgbClr val="0070C0"/>
              </a:solidFill>
            </a:ln>
          </p:spPr>
        </p:pic>
        <p:pic>
          <p:nvPicPr>
            <p:cNvPr id="21" name="Picture 20" descr="Diagram&#10;&#10;Description automatically generated">
              <a:extLst>
                <a:ext uri="{FF2B5EF4-FFF2-40B4-BE49-F238E27FC236}">
                  <a16:creationId xmlns:a16="http://schemas.microsoft.com/office/drawing/2014/main" id="{91030AD3-0A19-4AF5-89BA-6D52D079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834" y="379147"/>
              <a:ext cx="2554757" cy="1120440"/>
            </a:xfrm>
            <a:prstGeom prst="rect">
              <a:avLst/>
            </a:prstGeom>
            <a:ln w="19050">
              <a:solidFill>
                <a:srgbClr val="0070C0"/>
              </a:solidFill>
            </a:ln>
          </p:spPr>
        </p:pic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08D8280F-3570-402A-9094-45E830C6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794" y="382710"/>
              <a:ext cx="2756411" cy="1138081"/>
            </a:xfrm>
            <a:prstGeom prst="rect">
              <a:avLst/>
            </a:prstGeom>
            <a:ln w="19050">
              <a:solidFill>
                <a:srgbClr val="0070C0"/>
              </a:solidFill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B392A63-2A3A-4C87-A0BB-529BFCD4CABB}"/>
              </a:ext>
            </a:extLst>
          </p:cNvPr>
          <p:cNvSpPr>
            <a:spLocks noChangeAspect="1"/>
          </p:cNvSpPr>
          <p:nvPr/>
        </p:nvSpPr>
        <p:spPr>
          <a:xfrm>
            <a:off x="563162" y="3403182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User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A27870-CE4D-480E-BF4E-083E53158293}"/>
              </a:ext>
            </a:extLst>
          </p:cNvPr>
          <p:cNvGrpSpPr/>
          <p:nvPr/>
        </p:nvGrpSpPr>
        <p:grpSpPr>
          <a:xfrm>
            <a:off x="563162" y="2243738"/>
            <a:ext cx="1898583" cy="923850"/>
            <a:chOff x="563162" y="2013195"/>
            <a:chExt cx="1898583" cy="9238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A5EC0D1-E85D-430A-9532-CB7317020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162" y="2013195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Test Engine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D81DE4-87C2-4637-AC18-E111A4C6E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6023" y="2526803"/>
              <a:ext cx="1265722" cy="410242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Test Log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(…)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8A72A1-3E7F-43A9-9A78-794BF5629DFB}"/>
              </a:ext>
            </a:extLst>
          </p:cNvPr>
          <p:cNvGrpSpPr/>
          <p:nvPr/>
        </p:nvGrpSpPr>
        <p:grpSpPr>
          <a:xfrm>
            <a:off x="563162" y="4109170"/>
            <a:ext cx="1898583" cy="935774"/>
            <a:chOff x="563162" y="3947945"/>
            <a:chExt cx="1898583" cy="935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A6230-5800-4A34-B248-BB5742812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162" y="3947945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Proxy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(&lt;…&gt; Channel)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7D1F84-A333-4C83-B463-CADAA3418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6023" y="4473477"/>
              <a:ext cx="1265722" cy="410242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Channel Log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(…)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7BC64-B953-481A-93E5-C2F1F33E7A47}"/>
              </a:ext>
            </a:extLst>
          </p:cNvPr>
          <p:cNvSpPr>
            <a:spLocks noChangeAspect="1"/>
          </p:cNvSpPr>
          <p:nvPr/>
        </p:nvSpPr>
        <p:spPr>
          <a:xfrm>
            <a:off x="563162" y="5986526"/>
            <a:ext cx="1265722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(Actor(s): &lt;…&gt;)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78D48-EB9E-4118-A265-A25CB30C1657}"/>
              </a:ext>
            </a:extLst>
          </p:cNvPr>
          <p:cNvSpPr>
            <a:spLocks noChangeAspect="1"/>
          </p:cNvSpPr>
          <p:nvPr/>
        </p:nvSpPr>
        <p:spPr>
          <a:xfrm>
            <a:off x="563162" y="5340690"/>
            <a:ext cx="1265722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(Actors: &lt;…&gt;)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6E942-CA4C-45F6-977C-DB5AB3250D1D}"/>
              </a:ext>
            </a:extLst>
          </p:cNvPr>
          <p:cNvSpPr txBox="1"/>
          <p:nvPr/>
        </p:nvSpPr>
        <p:spPr>
          <a:xfrm>
            <a:off x="3330340" y="2279582"/>
            <a:ext cx="886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Executes Tests (</a:t>
            </a:r>
            <a:r>
              <a:rPr lang="en-US" sz="1600" dirty="0" err="1">
                <a:solidFill>
                  <a:srgbClr val="0070C0"/>
                </a:solidFill>
              </a:rPr>
              <a:t>TestScript</a:t>
            </a:r>
            <a:r>
              <a:rPr lang="en-US" sz="1600" dirty="0">
                <a:solidFill>
                  <a:srgbClr val="0070C0"/>
                </a:solidFill>
              </a:rPr>
              <a:t>?) &amp; Evaluates results (using </a:t>
            </a:r>
            <a:r>
              <a:rPr lang="en-US" sz="1600" dirty="0" err="1">
                <a:solidFill>
                  <a:srgbClr val="0070C0"/>
                </a:solidFill>
              </a:rPr>
              <a:t>FHIRPath</a:t>
            </a:r>
            <a:r>
              <a:rPr lang="en-US" sz="1600" dirty="0">
                <a:solidFill>
                  <a:srgbClr val="0070C0"/>
                </a:solidFill>
              </a:rPr>
              <a:t> assertions); …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facility for non-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TestScript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definition / execution? Not today … may / may not be possible – esp. given HAPI FHIR engine under 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E854F-A477-4B36-A9AC-452A7D02BEE2}"/>
              </a:ext>
            </a:extLst>
          </p:cNvPr>
          <p:cNvSpPr txBox="1"/>
          <p:nvPr/>
        </p:nvSpPr>
        <p:spPr>
          <a:xfrm>
            <a:off x="3330341" y="2793190"/>
            <a:ext cx="886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Captures Test Instance Execution (</a:t>
            </a:r>
            <a:r>
              <a:rPr lang="en-US" sz="1600" dirty="0" err="1">
                <a:solidFill>
                  <a:srgbClr val="0070C0"/>
                </a:solidFill>
              </a:rPr>
              <a:t>TestReport</a:t>
            </a:r>
            <a:r>
              <a:rPr lang="en-US" sz="1600" b="1" dirty="0">
                <a:solidFill>
                  <a:srgbClr val="F29449"/>
                </a:solidFill>
              </a:rPr>
              <a:t>?</a:t>
            </a:r>
            <a:r>
              <a:rPr lang="en-US" sz="1600" dirty="0">
                <a:solidFill>
                  <a:srgbClr val="0070C0"/>
                </a:solidFill>
              </a:rPr>
              <a:t>); …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309CC-0C2C-4F5E-A639-0962D93822AA}"/>
              </a:ext>
            </a:extLst>
          </p:cNvPr>
          <p:cNvSpPr txBox="1"/>
          <p:nvPr/>
        </p:nvSpPr>
        <p:spPr>
          <a:xfrm>
            <a:off x="3330341" y="3439026"/>
            <a:ext cx="886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Provides test configuration &amp; control; …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configuration automatable?  EVS Client? 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7D20AB-3CE2-4CFF-B0A8-964728665E1A}"/>
              </a:ext>
            </a:extLst>
          </p:cNvPr>
          <p:cNvSpPr txBox="1"/>
          <p:nvPr/>
        </p:nvSpPr>
        <p:spPr>
          <a:xfrm>
            <a:off x="3330339" y="4145014"/>
            <a:ext cx="8861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600" dirty="0">
                <a:solidFill>
                  <a:srgbClr val="0070C0"/>
                </a:solidFill>
              </a:rPr>
              <a:t>Provides end points to capture all message exchanged between actors; Channel = Protocol + Translation) &lt;</a:t>
            </a:r>
            <a:r>
              <a:rPr lang="en-US" sz="1600" dirty="0">
                <a:solidFill>
                  <a:srgbClr val="FF0000"/>
                </a:solidFill>
              </a:rPr>
              <a:t>unidirectional</a:t>
            </a:r>
            <a:r>
              <a:rPr lang="en-US" sz="1600" dirty="0">
                <a:solidFill>
                  <a:srgbClr val="0070C0"/>
                </a:solidFill>
              </a:rPr>
              <a:t>&gt;; transport-HTTP level / packet “content” agnostic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TLS endpoints supported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01F71-4355-448D-A3C7-418AAC80A092}"/>
              </a:ext>
            </a:extLst>
          </p:cNvPr>
          <p:cNvSpPr txBox="1"/>
          <p:nvPr/>
        </p:nvSpPr>
        <p:spPr>
          <a:xfrm>
            <a:off x="3330338" y="4676345"/>
            <a:ext cx="886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Log of messages exchanged between actors; …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binary support? Format? UTF-8 today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B0C87-CD60-4827-B29A-F41F83B81527}"/>
              </a:ext>
            </a:extLst>
          </p:cNvPr>
          <p:cNvSpPr txBox="1"/>
          <p:nvPr/>
        </p:nvSpPr>
        <p:spPr>
          <a:xfrm>
            <a:off x="3330341" y="5376534"/>
            <a:ext cx="886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System Under Test ; …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Single AIPO? 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3B83A-8E8E-4FF2-8612-D083D43F9182}"/>
              </a:ext>
            </a:extLst>
          </p:cNvPr>
          <p:cNvSpPr txBox="1"/>
          <p:nvPr/>
        </p:nvSpPr>
        <p:spPr>
          <a:xfrm>
            <a:off x="3330337" y="6022370"/>
            <a:ext cx="886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Actor / SUT Simulator; Note color – may / may not be part of the tool kit &lt;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Ref. Implementations? </a:t>
            </a:r>
            <a:r>
              <a:rPr lang="en-US" sz="1600" dirty="0">
                <a:solidFill>
                  <a:srgbClr val="0070C0"/>
                </a:solidFill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7767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/>
      <p:bldP spid="18" grpId="0"/>
      <p:bldP spid="19" grpId="0"/>
      <p:bldP spid="20" grpId="0"/>
      <p:bldP spid="22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SDPi 1.0 – RI+MC – Basic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landscape before us at the start of 2022, what can we </a:t>
            </a:r>
            <a:r>
              <a:rPr lang="en-US" i="1" dirty="0">
                <a:solidFill>
                  <a:srgbClr val="0070C0"/>
                </a:solidFill>
              </a:rPr>
              <a:t>realistically</a:t>
            </a:r>
            <a:r>
              <a:rPr lang="en-US" dirty="0"/>
              <a:t> achieve for advancing the requirements interoperability and model centric initiatives?   </a:t>
            </a:r>
            <a:r>
              <a:rPr lang="en-US" i="1" dirty="0">
                <a:solidFill>
                  <a:srgbClr val="0070C0"/>
                </a:solidFill>
              </a:rPr>
              <a:t>What does “basic support” look like?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FHIR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88FEA9-62A8-4C3F-ADB6-4824190F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778" y="938132"/>
            <a:ext cx="9042935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FHIR Toolkit (Asbestos)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Offers conformance and interoperability testing environment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Currently supports the FHIR based IHE MHD profile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General purpose HTTP proxy captures messages for validation purposes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Updates required to support non-FHIR messages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HAPI FHIR for encoding and decoding of FHIR resources, and to evaluate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FHIRPath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expressions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JSON-based configurable test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specification references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Greatly improves user experience with troubleshooting conformance and interoperability testing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FHIR standard based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TestScript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with Asbestos Extensions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Reusable test components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Possible to create new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TestScript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extensions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FHIRPath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expression only targets FHIR Resources and static expressions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Non-FHIR messages can be converted to FHIR resources through the channel transformation interface API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May require some validation to be setup inside the channel specific code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a channel event inspector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Supports TLS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Self-contained zip file contains Asbestos, XDS Toolkit, and HAPI FHIR JPA server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https://github.com/usnistgov/asbestos/releases/tag/v4.0.0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64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SDC/SDPi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92A63-2A3A-4C87-A0BB-529BFCD4CABB}"/>
              </a:ext>
            </a:extLst>
          </p:cNvPr>
          <p:cNvSpPr>
            <a:spLocks noChangeAspect="1"/>
          </p:cNvSpPr>
          <p:nvPr/>
        </p:nvSpPr>
        <p:spPr>
          <a:xfrm>
            <a:off x="3339640" y="2231229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User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5EC0D1-E85D-430A-9532-CB7317020B08}"/>
              </a:ext>
            </a:extLst>
          </p:cNvPr>
          <p:cNvSpPr>
            <a:spLocks noChangeAspect="1"/>
          </p:cNvSpPr>
          <p:nvPr/>
        </p:nvSpPr>
        <p:spPr>
          <a:xfrm>
            <a:off x="5524847" y="2231229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Engine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81DE4-87C2-4637-AC18-E111A4C6E8FB}"/>
              </a:ext>
            </a:extLst>
          </p:cNvPr>
          <p:cNvSpPr>
            <a:spLocks noChangeAspect="1"/>
          </p:cNvSpPr>
          <p:nvPr/>
        </p:nvSpPr>
        <p:spPr>
          <a:xfrm>
            <a:off x="7710054" y="2231229"/>
            <a:ext cx="1411504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(SDPi Test)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A6230-5800-4A34-B248-BB5742812855}"/>
              </a:ext>
            </a:extLst>
          </p:cNvPr>
          <p:cNvSpPr>
            <a:spLocks noChangeAspect="1"/>
          </p:cNvSpPr>
          <p:nvPr/>
        </p:nvSpPr>
        <p:spPr>
          <a:xfrm>
            <a:off x="5524847" y="3961392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Proxy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(SDC Channel)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D1F84-A333-4C83-B463-CADAA3418EF9}"/>
              </a:ext>
            </a:extLst>
          </p:cNvPr>
          <p:cNvSpPr>
            <a:spLocks noChangeAspect="1"/>
          </p:cNvSpPr>
          <p:nvPr/>
        </p:nvSpPr>
        <p:spPr>
          <a:xfrm>
            <a:off x="7710053" y="3955936"/>
            <a:ext cx="1411505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Channel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(SDC Messages)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7BC64-B953-481A-93E5-C2F1F33E7A47}"/>
              </a:ext>
            </a:extLst>
          </p:cNvPr>
          <p:cNvSpPr>
            <a:spLocks noChangeAspect="1"/>
          </p:cNvSpPr>
          <p:nvPr/>
        </p:nvSpPr>
        <p:spPr>
          <a:xfrm>
            <a:off x="10638378" y="5852306"/>
            <a:ext cx="1265722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(Actor(s): &lt;…&gt;)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78D48-EB9E-4118-A265-A25CB30C1657}"/>
              </a:ext>
            </a:extLst>
          </p:cNvPr>
          <p:cNvSpPr>
            <a:spLocks noChangeAspect="1"/>
          </p:cNvSpPr>
          <p:nvPr/>
        </p:nvSpPr>
        <p:spPr>
          <a:xfrm>
            <a:off x="3087050" y="5782615"/>
            <a:ext cx="1770902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(Actors: S-PROVIDER)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B2EAF-4ADC-4E06-B65A-7BBF1EB94FDC}"/>
              </a:ext>
            </a:extLst>
          </p:cNvPr>
          <p:cNvSpPr txBox="1"/>
          <p:nvPr/>
        </p:nvSpPr>
        <p:spPr>
          <a:xfrm>
            <a:off x="563162" y="1348043"/>
            <a:ext cx="1162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</a:rPr>
              <a:t>Test Scenario:  </a:t>
            </a:r>
            <a:r>
              <a:rPr lang="en-US" sz="2400" b="1" u="sng" dirty="0">
                <a:solidFill>
                  <a:srgbClr val="0070C0"/>
                </a:solidFill>
              </a:rPr>
              <a:t>SDPi-23</a:t>
            </a:r>
            <a:r>
              <a:rPr lang="en-US" sz="2400" u="sng" dirty="0">
                <a:solidFill>
                  <a:srgbClr val="0070C0"/>
                </a:solidFill>
              </a:rPr>
              <a:t> </a:t>
            </a:r>
            <a:r>
              <a:rPr lang="en-US" sz="2400" i="1" u="sng" dirty="0">
                <a:solidFill>
                  <a:srgbClr val="0070C0"/>
                </a:solidFill>
              </a:rPr>
              <a:t>Announce Network Presence </a:t>
            </a:r>
            <a:r>
              <a:rPr lang="en-US" sz="2400" i="1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C801F-AC4F-489A-868F-DB67C65430CB}"/>
              </a:ext>
            </a:extLst>
          </p:cNvPr>
          <p:cNvSpPr txBox="1"/>
          <p:nvPr/>
        </p:nvSpPr>
        <p:spPr>
          <a:xfrm>
            <a:off x="297319" y="6533762"/>
            <a:ext cx="1143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See test sequences @ </a:t>
            </a:r>
            <a:r>
              <a:rPr lang="en-US" sz="1200" dirty="0">
                <a:solidFill>
                  <a:srgbClr val="0070C0"/>
                </a:solidFill>
                <a:hlinkClick r:id="rId2"/>
              </a:rPr>
              <a:t>https://confluence.hl7.org/pages/viewpage.action?pageId=113676845#ReferenceProvider/ConsumerSpecification-Teststepstobeconducted</a:t>
            </a:r>
            <a:r>
              <a:rPr lang="en-US" sz="1200" dirty="0">
                <a:solidFill>
                  <a:srgbClr val="0070C0"/>
                </a:solidFill>
              </a:rPr>
              <a:t>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B3F9F-80B5-46B9-ADEC-4D553A0D0D58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flipV="1">
            <a:off x="3972501" y="4166513"/>
            <a:ext cx="1552346" cy="16161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281A49-5314-47D4-A2E8-ED943E8DA563}"/>
              </a:ext>
            </a:extLst>
          </p:cNvPr>
          <p:cNvSpPr txBox="1"/>
          <p:nvPr/>
        </p:nvSpPr>
        <p:spPr>
          <a:xfrm>
            <a:off x="9929376" y="5268032"/>
            <a:ext cx="226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needed: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5F7F7-4490-4A81-AC75-978996614F08}"/>
              </a:ext>
            </a:extLst>
          </p:cNvPr>
          <p:cNvSpPr txBox="1"/>
          <p:nvPr/>
        </p:nvSpPr>
        <p:spPr>
          <a:xfrm>
            <a:off x="3713697" y="4908894"/>
            <a:ext cx="14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SDPi-23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6B391-9B25-4512-BCD5-47C903D2CF0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790569" y="4161057"/>
            <a:ext cx="919484" cy="5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87E671-41B4-4893-AB0D-7CB53DA7C26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6790569" y="2436350"/>
            <a:ext cx="919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C73CF7-8FBB-4184-892B-CB2F0D059D44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6157708" y="2641471"/>
            <a:ext cx="0" cy="1319921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E839C0-0025-48B2-87A5-A22A482DC3AA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4605362" y="2436350"/>
            <a:ext cx="919485" cy="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071C1F-1B2E-4EF9-BF6B-6592D251018A}"/>
              </a:ext>
            </a:extLst>
          </p:cNvPr>
          <p:cNvSpPr txBox="1"/>
          <p:nvPr/>
        </p:nvSpPr>
        <p:spPr>
          <a:xfrm>
            <a:off x="325598" y="3875906"/>
            <a:ext cx="2094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These test steps are focused on </a:t>
            </a:r>
            <a:r>
              <a:rPr lang="en-US" b="1" i="1" dirty="0">
                <a:solidFill>
                  <a:srgbClr val="0070C0"/>
                </a:solidFill>
              </a:rPr>
              <a:t>Interoperability Testing </a:t>
            </a:r>
            <a:r>
              <a:rPr lang="en-US" dirty="0">
                <a:solidFill>
                  <a:srgbClr val="0070C0"/>
                </a:solidFill>
              </a:rPr>
              <a:t>vs. Unit Testing;  This scenario is intended for </a:t>
            </a:r>
            <a:r>
              <a:rPr lang="en-US" b="1" i="1" dirty="0">
                <a:solidFill>
                  <a:srgbClr val="0070C0"/>
                </a:solidFill>
              </a:rPr>
              <a:t>Unit 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B4E59B-DF79-4219-8959-2CA1092F07F8}"/>
              </a:ext>
            </a:extLst>
          </p:cNvPr>
          <p:cNvCxnSpPr>
            <a:cxnSpLocks/>
          </p:cNvCxnSpPr>
          <p:nvPr/>
        </p:nvCxnSpPr>
        <p:spPr>
          <a:xfrm flipH="1">
            <a:off x="762935" y="5852306"/>
            <a:ext cx="263661" cy="7223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7928F4-FF2C-4AC0-BBFA-4C653511CDB5}"/>
              </a:ext>
            </a:extLst>
          </p:cNvPr>
          <p:cNvSpPr txBox="1"/>
          <p:nvPr/>
        </p:nvSpPr>
        <p:spPr>
          <a:xfrm>
            <a:off x="6157708" y="4992736"/>
            <a:ext cx="2060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&lt;target recipient(s) needed here? No Peer test S-CONSUMER Simulator&gt;</a:t>
            </a:r>
          </a:p>
        </p:txBody>
      </p:sp>
    </p:spTree>
    <p:extLst>
      <p:ext uri="{BB962C8B-B14F-4D97-AF65-F5344CB8AC3E}">
        <p14:creationId xmlns:p14="http://schemas.microsoft.com/office/powerpoint/2010/main" val="1116342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SDC/SDPi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92A63-2A3A-4C87-A0BB-529BFCD4CABB}"/>
              </a:ext>
            </a:extLst>
          </p:cNvPr>
          <p:cNvSpPr>
            <a:spLocks noChangeAspect="1"/>
          </p:cNvSpPr>
          <p:nvPr/>
        </p:nvSpPr>
        <p:spPr>
          <a:xfrm>
            <a:off x="3339640" y="2231229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User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5EC0D1-E85D-430A-9532-CB7317020B08}"/>
              </a:ext>
            </a:extLst>
          </p:cNvPr>
          <p:cNvSpPr>
            <a:spLocks noChangeAspect="1"/>
          </p:cNvSpPr>
          <p:nvPr/>
        </p:nvSpPr>
        <p:spPr>
          <a:xfrm>
            <a:off x="5524847" y="2231229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Engine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81DE4-87C2-4637-AC18-E111A4C6E8FB}"/>
              </a:ext>
            </a:extLst>
          </p:cNvPr>
          <p:cNvSpPr>
            <a:spLocks noChangeAspect="1"/>
          </p:cNvSpPr>
          <p:nvPr/>
        </p:nvSpPr>
        <p:spPr>
          <a:xfrm>
            <a:off x="7710054" y="2231229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(SDPi Test)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A6230-5800-4A34-B248-BB5742812855}"/>
              </a:ext>
            </a:extLst>
          </p:cNvPr>
          <p:cNvSpPr>
            <a:spLocks noChangeAspect="1"/>
          </p:cNvSpPr>
          <p:nvPr/>
        </p:nvSpPr>
        <p:spPr>
          <a:xfrm>
            <a:off x="5524847" y="3100094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Proxy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(SDC Channel)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D1F84-A333-4C83-B463-CADAA3418EF9}"/>
              </a:ext>
            </a:extLst>
          </p:cNvPr>
          <p:cNvSpPr>
            <a:spLocks noChangeAspect="1"/>
          </p:cNvSpPr>
          <p:nvPr/>
        </p:nvSpPr>
        <p:spPr>
          <a:xfrm>
            <a:off x="7710054" y="3094029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Channel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7BC64-B953-481A-93E5-C2F1F33E7A47}"/>
              </a:ext>
            </a:extLst>
          </p:cNvPr>
          <p:cNvSpPr>
            <a:spLocks noChangeAspect="1"/>
          </p:cNvSpPr>
          <p:nvPr/>
        </p:nvSpPr>
        <p:spPr>
          <a:xfrm>
            <a:off x="7500582" y="3857059"/>
            <a:ext cx="1702614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S-PROVIDER)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78D48-EB9E-4118-A265-A25CB30C1657}"/>
              </a:ext>
            </a:extLst>
          </p:cNvPr>
          <p:cNvSpPr>
            <a:spLocks noChangeAspect="1"/>
          </p:cNvSpPr>
          <p:nvPr/>
        </p:nvSpPr>
        <p:spPr>
          <a:xfrm>
            <a:off x="3112014" y="3848535"/>
            <a:ext cx="1781042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S-CONSUMER)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B2EAF-4ADC-4E06-B65A-7BBF1EB94FDC}"/>
              </a:ext>
            </a:extLst>
          </p:cNvPr>
          <p:cNvSpPr txBox="1"/>
          <p:nvPr/>
        </p:nvSpPr>
        <p:spPr>
          <a:xfrm>
            <a:off x="563162" y="1348043"/>
            <a:ext cx="1162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</a:rPr>
              <a:t>Test Scenario:  </a:t>
            </a:r>
            <a:r>
              <a:rPr lang="en-US" sz="2400" b="1" u="sng" dirty="0">
                <a:solidFill>
                  <a:srgbClr val="0070C0"/>
                </a:solidFill>
              </a:rPr>
              <a:t>SDPi-24</a:t>
            </a:r>
            <a:r>
              <a:rPr lang="en-US" sz="2400" u="sng" dirty="0">
                <a:solidFill>
                  <a:srgbClr val="0070C0"/>
                </a:solidFill>
              </a:rPr>
              <a:t> </a:t>
            </a:r>
            <a:r>
              <a:rPr lang="en-US" sz="2400" i="1" u="sng" dirty="0">
                <a:solidFill>
                  <a:srgbClr val="0070C0"/>
                </a:solidFill>
              </a:rPr>
              <a:t>Discover Network Topology</a:t>
            </a:r>
            <a:r>
              <a:rPr lang="en-US" sz="2400" i="1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(Part of Test Step #1)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C801F-AC4F-489A-868F-DB67C65430CB}"/>
              </a:ext>
            </a:extLst>
          </p:cNvPr>
          <p:cNvSpPr txBox="1"/>
          <p:nvPr/>
        </p:nvSpPr>
        <p:spPr>
          <a:xfrm>
            <a:off x="297319" y="6533762"/>
            <a:ext cx="11438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See test sequences @ </a:t>
            </a:r>
            <a:r>
              <a:rPr lang="en-US" sz="1200" dirty="0">
                <a:solidFill>
                  <a:srgbClr val="0070C0"/>
                </a:solidFill>
                <a:hlinkClick r:id="rId2"/>
              </a:rPr>
              <a:t>https://confluence.hl7.org/pages/viewpage.action?pageId=113676845#ReferenceProvider/ConsumerSpecification-Teststepstobeconducted</a:t>
            </a:r>
            <a:r>
              <a:rPr lang="en-US" sz="1200" dirty="0">
                <a:solidFill>
                  <a:srgbClr val="0070C0"/>
                </a:solidFill>
              </a:rPr>
              <a:t>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B3F9F-80B5-46B9-ADEC-4D553A0D0D58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002535" y="3451629"/>
            <a:ext cx="1548977" cy="396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25F7F7-4490-4A81-AC75-978996614F08}"/>
              </a:ext>
            </a:extLst>
          </p:cNvPr>
          <p:cNvSpPr txBox="1"/>
          <p:nvPr/>
        </p:nvSpPr>
        <p:spPr>
          <a:xfrm>
            <a:off x="4002535" y="3156012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SDPi-24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6B391-9B25-4512-BCD5-47C903D2CF0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790569" y="3299150"/>
            <a:ext cx="919485" cy="6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87E671-41B4-4893-AB0D-7CB53DA7C26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6790569" y="2436350"/>
            <a:ext cx="919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C73CF7-8FBB-4184-892B-CB2F0D059D44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6157708" y="2641471"/>
            <a:ext cx="0" cy="458623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E839C0-0025-48B2-87A5-A22A482DC3AA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4605362" y="2436350"/>
            <a:ext cx="919485" cy="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0779B1-388E-4511-9E79-B341E8F9E0B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790569" y="3451629"/>
            <a:ext cx="1561320" cy="4054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4143BE7-DCE8-4826-8327-42D8C8EC2228}"/>
              </a:ext>
            </a:extLst>
          </p:cNvPr>
          <p:cNvSpPr>
            <a:spLocks noChangeAspect="1"/>
          </p:cNvSpPr>
          <p:nvPr/>
        </p:nvSpPr>
        <p:spPr>
          <a:xfrm>
            <a:off x="5524847" y="4769752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Proxy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(SDC Channel)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272E4E-7C20-4BD0-A804-C8E49E6A05E2}"/>
              </a:ext>
            </a:extLst>
          </p:cNvPr>
          <p:cNvSpPr>
            <a:spLocks noChangeAspect="1"/>
          </p:cNvSpPr>
          <p:nvPr/>
        </p:nvSpPr>
        <p:spPr>
          <a:xfrm>
            <a:off x="7710054" y="4763687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Channel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4279D2-198C-48AE-AB5B-151F144873C6}"/>
              </a:ext>
            </a:extLst>
          </p:cNvPr>
          <p:cNvSpPr>
            <a:spLocks noChangeAspect="1"/>
          </p:cNvSpPr>
          <p:nvPr/>
        </p:nvSpPr>
        <p:spPr>
          <a:xfrm>
            <a:off x="5306401" y="5910577"/>
            <a:ext cx="1702614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S-PROVIDER)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684924-30F4-4960-875F-377F515B2FA4}"/>
              </a:ext>
            </a:extLst>
          </p:cNvPr>
          <p:cNvSpPr>
            <a:spLocks noChangeAspect="1"/>
          </p:cNvSpPr>
          <p:nvPr/>
        </p:nvSpPr>
        <p:spPr>
          <a:xfrm>
            <a:off x="3175156" y="5465842"/>
            <a:ext cx="1781041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S-CONSUMER)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22C003-F919-4B47-B591-9B0958D5E03E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065677" y="5096510"/>
            <a:ext cx="1459170" cy="3693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9CE5C6-B50A-4507-9818-D992DEC2EB75}"/>
              </a:ext>
            </a:extLst>
          </p:cNvPr>
          <p:cNvSpPr txBox="1"/>
          <p:nvPr/>
        </p:nvSpPr>
        <p:spPr>
          <a:xfrm>
            <a:off x="4002535" y="4825670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SDPi-24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252C5A-7F42-4FB8-955A-0C517159FFB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6790569" y="4968808"/>
            <a:ext cx="919485" cy="6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B8CD7A-65DF-45A5-9CFB-FCB48BDBEB76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>
            <a:off x="6157708" y="5179994"/>
            <a:ext cx="0" cy="7305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D4F7499-F502-4256-9070-D144FC6414E7}"/>
              </a:ext>
            </a:extLst>
          </p:cNvPr>
          <p:cNvSpPr>
            <a:spLocks noChangeAspect="1"/>
          </p:cNvSpPr>
          <p:nvPr/>
        </p:nvSpPr>
        <p:spPr>
          <a:xfrm>
            <a:off x="7500582" y="5555207"/>
            <a:ext cx="1770902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(Actors: S-PROVIDER)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2D00F4-151E-4CC3-9210-38BA70D3586C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6790569" y="5096510"/>
            <a:ext cx="1595464" cy="458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4EAC570-4A58-4CD5-B46E-907C552045B1}"/>
              </a:ext>
            </a:extLst>
          </p:cNvPr>
          <p:cNvSpPr txBox="1"/>
          <p:nvPr/>
        </p:nvSpPr>
        <p:spPr>
          <a:xfrm>
            <a:off x="563162" y="3103661"/>
            <a:ext cx="134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Unit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69B246D-1AFA-4FA3-B432-B43DF2A8CAE1}"/>
              </a:ext>
            </a:extLst>
          </p:cNvPr>
          <p:cNvSpPr txBox="1"/>
          <p:nvPr/>
        </p:nvSpPr>
        <p:spPr>
          <a:xfrm>
            <a:off x="314616" y="5173929"/>
            <a:ext cx="1843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Interoperability 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(with &gt; 2 actors)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8B9237-887A-4A1F-BBC1-289CCCCAAE7D}"/>
              </a:ext>
            </a:extLst>
          </p:cNvPr>
          <p:cNvSpPr txBox="1"/>
          <p:nvPr/>
        </p:nvSpPr>
        <p:spPr>
          <a:xfrm>
            <a:off x="9424491" y="4717855"/>
            <a:ext cx="2452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&lt;two channels needed for outgoing / incoming messages&gt;</a:t>
            </a:r>
          </a:p>
        </p:txBody>
      </p:sp>
    </p:spTree>
    <p:extLst>
      <p:ext uri="{BB962C8B-B14F-4D97-AF65-F5344CB8AC3E}">
        <p14:creationId xmlns:p14="http://schemas.microsoft.com/office/powerpoint/2010/main" val="3006740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SDC/SDPi+FHIR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7BC64-B953-481A-93E5-C2F1F33E7A47}"/>
              </a:ext>
            </a:extLst>
          </p:cNvPr>
          <p:cNvSpPr>
            <a:spLocks noChangeAspect="1"/>
          </p:cNvSpPr>
          <p:nvPr/>
        </p:nvSpPr>
        <p:spPr>
          <a:xfrm>
            <a:off x="8156931" y="5166820"/>
            <a:ext cx="1702614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(FHIR Application)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B2EAF-4ADC-4E06-B65A-7BBF1EB94FDC}"/>
              </a:ext>
            </a:extLst>
          </p:cNvPr>
          <p:cNvSpPr txBox="1"/>
          <p:nvPr/>
        </p:nvSpPr>
        <p:spPr>
          <a:xfrm>
            <a:off x="563162" y="1348043"/>
            <a:ext cx="1162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</a:rPr>
              <a:t>Test Scenario:  </a:t>
            </a:r>
            <a:r>
              <a:rPr lang="en-US" sz="2400" b="1" u="sng" dirty="0">
                <a:solidFill>
                  <a:srgbClr val="0070C0"/>
                </a:solidFill>
              </a:rPr>
              <a:t>SDPi-29 </a:t>
            </a:r>
            <a:r>
              <a:rPr lang="en-US" sz="2400" i="1" u="sng" dirty="0">
                <a:solidFill>
                  <a:srgbClr val="0070C0"/>
                </a:solidFill>
              </a:rPr>
              <a:t>Publish BICEPS Update Reports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143BE7-DCE8-4826-8327-42D8C8EC2228}"/>
              </a:ext>
            </a:extLst>
          </p:cNvPr>
          <p:cNvSpPr>
            <a:spLocks noChangeAspect="1"/>
          </p:cNvSpPr>
          <p:nvPr/>
        </p:nvSpPr>
        <p:spPr>
          <a:xfrm>
            <a:off x="5463139" y="3104437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Proxy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(&lt;…&gt; Channel)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272E4E-7C20-4BD0-A804-C8E49E6A05E2}"/>
              </a:ext>
            </a:extLst>
          </p:cNvPr>
          <p:cNvSpPr>
            <a:spLocks noChangeAspect="1"/>
          </p:cNvSpPr>
          <p:nvPr/>
        </p:nvSpPr>
        <p:spPr>
          <a:xfrm>
            <a:off x="7648346" y="3098372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Channel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684924-30F4-4960-875F-377F515B2FA4}"/>
              </a:ext>
            </a:extLst>
          </p:cNvPr>
          <p:cNvSpPr>
            <a:spLocks noChangeAspect="1"/>
          </p:cNvSpPr>
          <p:nvPr/>
        </p:nvSpPr>
        <p:spPr>
          <a:xfrm>
            <a:off x="7323274" y="3799879"/>
            <a:ext cx="1915865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S-FHIR Gateway)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22C003-F919-4B47-B591-9B0958D5E03E}"/>
              </a:ext>
            </a:extLst>
          </p:cNvPr>
          <p:cNvCxnSpPr>
            <a:cxnSpLocks/>
            <a:stCxn id="56" idx="3"/>
            <a:endCxn id="59" idx="0"/>
          </p:cNvCxnSpPr>
          <p:nvPr/>
        </p:nvCxnSpPr>
        <p:spPr>
          <a:xfrm>
            <a:off x="6728861" y="3309558"/>
            <a:ext cx="1552346" cy="4903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9CE5C6-B50A-4507-9818-D992DEC2EB75}"/>
              </a:ext>
            </a:extLst>
          </p:cNvPr>
          <p:cNvSpPr txBox="1"/>
          <p:nvPr/>
        </p:nvSpPr>
        <p:spPr>
          <a:xfrm>
            <a:off x="3940827" y="3160355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SDPi-29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252C5A-7F42-4FB8-955A-0C517159FFB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6728861" y="3303493"/>
            <a:ext cx="919485" cy="6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D4F7499-F502-4256-9070-D144FC6414E7}"/>
              </a:ext>
            </a:extLst>
          </p:cNvPr>
          <p:cNvSpPr>
            <a:spLocks noChangeAspect="1"/>
          </p:cNvSpPr>
          <p:nvPr/>
        </p:nvSpPr>
        <p:spPr>
          <a:xfrm>
            <a:off x="3050306" y="3774632"/>
            <a:ext cx="1770902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(Actors: S-PROVIDER)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2D00F4-151E-4CC3-9210-38BA70D3586C}"/>
              </a:ext>
            </a:extLst>
          </p:cNvPr>
          <p:cNvCxnSpPr>
            <a:cxnSpLocks/>
            <a:stCxn id="67" idx="0"/>
            <a:endCxn id="56" idx="1"/>
          </p:cNvCxnSpPr>
          <p:nvPr/>
        </p:nvCxnSpPr>
        <p:spPr>
          <a:xfrm flipV="1">
            <a:off x="3935757" y="3309558"/>
            <a:ext cx="1527382" cy="465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4844A0-A957-4831-B01E-A77F0C8BA92B}"/>
              </a:ext>
            </a:extLst>
          </p:cNvPr>
          <p:cNvCxnSpPr>
            <a:cxnSpLocks/>
            <a:stCxn id="59" idx="2"/>
            <a:endCxn id="13" idx="0"/>
          </p:cNvCxnSpPr>
          <p:nvPr/>
        </p:nvCxnSpPr>
        <p:spPr>
          <a:xfrm>
            <a:off x="8281207" y="4210121"/>
            <a:ext cx="727031" cy="956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5BC32DF-F58B-45E0-850A-F34A7D30C050}"/>
              </a:ext>
            </a:extLst>
          </p:cNvPr>
          <p:cNvSpPr>
            <a:spLocks noChangeAspect="1"/>
          </p:cNvSpPr>
          <p:nvPr/>
        </p:nvSpPr>
        <p:spPr>
          <a:xfrm>
            <a:off x="3277932" y="2223993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User</a:t>
            </a:r>
          </a:p>
          <a:p>
            <a:r>
              <a:rPr lang="en-US" sz="14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015FED-0558-4DB7-85FB-DD8EAF97518B}"/>
              </a:ext>
            </a:extLst>
          </p:cNvPr>
          <p:cNvSpPr>
            <a:spLocks noChangeAspect="1"/>
          </p:cNvSpPr>
          <p:nvPr/>
        </p:nvSpPr>
        <p:spPr>
          <a:xfrm>
            <a:off x="5463139" y="2223993"/>
            <a:ext cx="1265722" cy="410242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Engine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B6B0C0-BBE2-47E3-9ED7-E1D9D100E9AC}"/>
              </a:ext>
            </a:extLst>
          </p:cNvPr>
          <p:cNvSpPr>
            <a:spLocks noChangeAspect="1"/>
          </p:cNvSpPr>
          <p:nvPr/>
        </p:nvSpPr>
        <p:spPr>
          <a:xfrm>
            <a:off x="7648346" y="2223993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(SDPi Test)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674B5B-F8CC-4AA5-88DC-4E02CAAB6A7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728861" y="2429114"/>
            <a:ext cx="9194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E5F0D9-6EFF-474F-804A-A83F364129DB}"/>
              </a:ext>
            </a:extLst>
          </p:cNvPr>
          <p:cNvCxnSpPr>
            <a:cxnSpLocks/>
            <a:stCxn id="42" idx="2"/>
            <a:endCxn id="56" idx="0"/>
          </p:cNvCxnSpPr>
          <p:nvPr/>
        </p:nvCxnSpPr>
        <p:spPr>
          <a:xfrm>
            <a:off x="6096000" y="2634235"/>
            <a:ext cx="0" cy="470202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EF6C04-8AFF-42E9-A356-6E0FC6379E8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543654" y="2429114"/>
            <a:ext cx="919485" cy="0"/>
          </a:xfrm>
          <a:prstGeom prst="line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E75A78C-1A3A-4731-AD0A-CC8C8C75D680}"/>
              </a:ext>
            </a:extLst>
          </p:cNvPr>
          <p:cNvSpPr txBox="1"/>
          <p:nvPr/>
        </p:nvSpPr>
        <p:spPr>
          <a:xfrm>
            <a:off x="8828855" y="4465313"/>
            <a:ext cx="2422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(PoCD DOF “DEC” Transaction )</a:t>
            </a:r>
          </a:p>
        </p:txBody>
      </p:sp>
    </p:spTree>
    <p:extLst>
      <p:ext uri="{BB962C8B-B14F-4D97-AF65-F5344CB8AC3E}">
        <p14:creationId xmlns:p14="http://schemas.microsoft.com/office/powerpoint/2010/main" val="417716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SDC/SDPi+FHIR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7BC64-B953-481A-93E5-C2F1F33E7A47}"/>
              </a:ext>
            </a:extLst>
          </p:cNvPr>
          <p:cNvSpPr>
            <a:spLocks noChangeAspect="1"/>
          </p:cNvSpPr>
          <p:nvPr/>
        </p:nvSpPr>
        <p:spPr>
          <a:xfrm>
            <a:off x="7636670" y="4315436"/>
            <a:ext cx="2498235" cy="410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Simulator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(IHE FHIR </a:t>
            </a:r>
            <a:r>
              <a:rPr lang="en-US" sz="1400" dirty="0" err="1">
                <a:solidFill>
                  <a:schemeClr val="tx1"/>
                </a:solidFill>
              </a:rPr>
              <a:t>PDQm:PDS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B2EAF-4ADC-4E06-B65A-7BBF1EB94FDC}"/>
              </a:ext>
            </a:extLst>
          </p:cNvPr>
          <p:cNvSpPr txBox="1"/>
          <p:nvPr/>
        </p:nvSpPr>
        <p:spPr>
          <a:xfrm>
            <a:off x="563162" y="1348043"/>
            <a:ext cx="11628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0070C0"/>
                </a:solidFill>
              </a:rPr>
              <a:t>Test Scenario:  </a:t>
            </a:r>
            <a:r>
              <a:rPr lang="en-US" sz="2400" b="1" u="sng" dirty="0">
                <a:solidFill>
                  <a:srgbClr val="0070C0"/>
                </a:solidFill>
              </a:rPr>
              <a:t>SDPi-</a:t>
            </a:r>
            <a:r>
              <a:rPr lang="en-US" sz="2400" b="1" u="sng" dirty="0" err="1">
                <a:solidFill>
                  <a:srgbClr val="0070C0"/>
                </a:solidFill>
              </a:rPr>
              <a:t>xyz</a:t>
            </a:r>
            <a:r>
              <a:rPr lang="en-US" sz="2400" b="1" u="sng" dirty="0">
                <a:solidFill>
                  <a:srgbClr val="0070C0"/>
                </a:solidFill>
              </a:rPr>
              <a:t> </a:t>
            </a:r>
            <a:r>
              <a:rPr lang="en-US" sz="2400" i="1" u="sng" dirty="0">
                <a:solidFill>
                  <a:srgbClr val="0070C0"/>
                </a:solidFill>
              </a:rPr>
              <a:t>Retrieve Patient Demographics Information (</a:t>
            </a:r>
            <a:r>
              <a:rPr lang="en-US" sz="2400" i="1" u="sng" dirty="0" err="1">
                <a:solidFill>
                  <a:srgbClr val="0070C0"/>
                </a:solidFill>
              </a:rPr>
              <a:t>PDQm</a:t>
            </a:r>
            <a:r>
              <a:rPr lang="en-US" sz="2400" i="1" u="sng" dirty="0">
                <a:solidFill>
                  <a:srgbClr val="0070C0"/>
                </a:solidFill>
              </a:rPr>
              <a:t>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272E4E-7C20-4BD0-A804-C8E49E6A05E2}"/>
              </a:ext>
            </a:extLst>
          </p:cNvPr>
          <p:cNvSpPr>
            <a:spLocks noChangeAspect="1"/>
          </p:cNvSpPr>
          <p:nvPr/>
        </p:nvSpPr>
        <p:spPr>
          <a:xfrm>
            <a:off x="7648346" y="3098372"/>
            <a:ext cx="1265722" cy="410242"/>
          </a:xfrm>
          <a:prstGeom prst="rect">
            <a:avLst/>
          </a:prstGeom>
          <a:solidFill>
            <a:srgbClr val="729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Channel Log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(…)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684924-30F4-4960-875F-377F515B2FA4}"/>
              </a:ext>
            </a:extLst>
          </p:cNvPr>
          <p:cNvSpPr>
            <a:spLocks noChangeAspect="1"/>
          </p:cNvSpPr>
          <p:nvPr/>
        </p:nvSpPr>
        <p:spPr>
          <a:xfrm>
            <a:off x="5138067" y="4315436"/>
            <a:ext cx="1915865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(Actor: S-FHIR Gateway)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22C003-F919-4B47-B591-9B0958D5E03E}"/>
              </a:ext>
            </a:extLst>
          </p:cNvPr>
          <p:cNvCxnSpPr>
            <a:cxnSpLocks/>
          </p:cNvCxnSpPr>
          <p:nvPr/>
        </p:nvCxnSpPr>
        <p:spPr>
          <a:xfrm>
            <a:off x="5854778" y="3519077"/>
            <a:ext cx="0" cy="8007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9CE5C6-B50A-4507-9818-D992DEC2EB75}"/>
              </a:ext>
            </a:extLst>
          </p:cNvPr>
          <p:cNvSpPr txBox="1"/>
          <p:nvPr/>
        </p:nvSpPr>
        <p:spPr>
          <a:xfrm>
            <a:off x="3772047" y="3149745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SDPi-”RPD”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252C5A-7F42-4FB8-955A-0C517159FFB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6728861" y="3303493"/>
            <a:ext cx="919485" cy="6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D4F7499-F502-4256-9070-D144FC6414E7}"/>
              </a:ext>
            </a:extLst>
          </p:cNvPr>
          <p:cNvSpPr>
            <a:spLocks noChangeAspect="1"/>
          </p:cNvSpPr>
          <p:nvPr/>
        </p:nvSpPr>
        <p:spPr>
          <a:xfrm>
            <a:off x="2952861" y="3774632"/>
            <a:ext cx="1868347" cy="410242"/>
          </a:xfrm>
          <a:prstGeom prst="rect">
            <a:avLst/>
          </a:prstGeom>
          <a:solidFill>
            <a:srgbClr val="72BF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(Actors: S-CONSUMER)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2D00F4-151E-4CC3-9210-38BA70D3586C}"/>
              </a:ext>
            </a:extLst>
          </p:cNvPr>
          <p:cNvCxnSpPr>
            <a:cxnSpLocks/>
            <a:stCxn id="67" idx="0"/>
            <a:endCxn id="56" idx="1"/>
          </p:cNvCxnSpPr>
          <p:nvPr/>
        </p:nvCxnSpPr>
        <p:spPr>
          <a:xfrm flipV="1">
            <a:off x="3887035" y="3309558"/>
            <a:ext cx="1576104" cy="4650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4844A0-A957-4831-B01E-A77F0C8BA92B}"/>
              </a:ext>
            </a:extLst>
          </p:cNvPr>
          <p:cNvCxnSpPr>
            <a:cxnSpLocks/>
            <a:stCxn id="56" idx="3"/>
            <a:endCxn id="13" idx="0"/>
          </p:cNvCxnSpPr>
          <p:nvPr/>
        </p:nvCxnSpPr>
        <p:spPr>
          <a:xfrm>
            <a:off x="6728861" y="3309558"/>
            <a:ext cx="2156927" cy="10058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0594B2-F183-468F-927B-1CF8C2BE756E}"/>
              </a:ext>
            </a:extLst>
          </p:cNvPr>
          <p:cNvGrpSpPr/>
          <p:nvPr/>
        </p:nvGrpSpPr>
        <p:grpSpPr>
          <a:xfrm>
            <a:off x="3277932" y="2223993"/>
            <a:ext cx="5636136" cy="1290686"/>
            <a:chOff x="3277932" y="2223993"/>
            <a:chExt cx="5636136" cy="129068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143BE7-DCE8-4826-8327-42D8C8EC22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3139" y="3104437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Proxy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(&lt;…&gt; Channel)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BC32DF-F58B-45E0-850A-F34A7D30C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7932" y="2223993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Interface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E015FED-0558-4DB7-85FB-DD8EAF975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3139" y="2223993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Test Engine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0B6B0C0-BBE2-47E3-9ED7-E1D9D100E9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8346" y="2223993"/>
              <a:ext cx="1265722" cy="410242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Test Log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(SDPi Test)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674B5B-F8CC-4AA5-88DC-4E02CAAB6A7C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6728861" y="2429114"/>
              <a:ext cx="91948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0E5F0D9-6EFF-474F-804A-A83F364129DB}"/>
                </a:ext>
              </a:extLst>
            </p:cNvPr>
            <p:cNvCxnSpPr>
              <a:cxnSpLocks/>
              <a:stCxn id="42" idx="2"/>
              <a:endCxn id="56" idx="0"/>
            </p:cNvCxnSpPr>
            <p:nvPr/>
          </p:nvCxnSpPr>
          <p:spPr>
            <a:xfrm>
              <a:off x="6096000" y="2634235"/>
              <a:ext cx="0" cy="470202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0EF6C04-8AFF-42E9-A356-6E0FC6379E89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543654" y="2429114"/>
              <a:ext cx="919485" cy="0"/>
            </a:xfrm>
            <a:prstGeom prst="line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66E3771-3150-4715-A68B-280D50A6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5" y="3676569"/>
            <a:ext cx="1992521" cy="2498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741EF-CE4D-4D20-B798-CF273CA49458}"/>
              </a:ext>
            </a:extLst>
          </p:cNvPr>
          <p:cNvSpPr txBox="1"/>
          <p:nvPr/>
        </p:nvSpPr>
        <p:spPr>
          <a:xfrm>
            <a:off x="207356" y="6489700"/>
            <a:ext cx="412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 </a:t>
            </a:r>
            <a:r>
              <a:rPr lang="en-US" sz="1400" dirty="0">
                <a:hlinkClick r:id="rId3"/>
              </a:rPr>
              <a:t>https://profiles.ihe.net/ITI/PDQm/index.html</a:t>
            </a:r>
            <a:r>
              <a:rPr lang="en-US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8EFAFC-8EED-477D-8E4C-1D18AA08DD2C}"/>
              </a:ext>
            </a:extLst>
          </p:cNvPr>
          <p:cNvSpPr txBox="1"/>
          <p:nvPr/>
        </p:nvSpPr>
        <p:spPr>
          <a:xfrm>
            <a:off x="8410207" y="3826167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ITI-78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8EDED4-BE5F-4FB1-B211-90E01B0689C3}"/>
              </a:ext>
            </a:extLst>
          </p:cNvPr>
          <p:cNvCxnSpPr>
            <a:cxnSpLocks/>
          </p:cNvCxnSpPr>
          <p:nvPr/>
        </p:nvCxnSpPr>
        <p:spPr>
          <a:xfrm flipV="1">
            <a:off x="6468118" y="3519077"/>
            <a:ext cx="0" cy="791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4ADE39-306E-4FED-BCB9-3C670AEFEF5F}"/>
              </a:ext>
            </a:extLst>
          </p:cNvPr>
          <p:cNvSpPr txBox="1"/>
          <p:nvPr/>
        </p:nvSpPr>
        <p:spPr>
          <a:xfrm>
            <a:off x="6468118" y="3832952"/>
            <a:ext cx="147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ITI-78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9838FA-EB68-4D9C-A152-8C0C1E30B57F}"/>
              </a:ext>
            </a:extLst>
          </p:cNvPr>
          <p:cNvCxnSpPr>
            <a:cxnSpLocks/>
          </p:cNvCxnSpPr>
          <p:nvPr/>
        </p:nvCxnSpPr>
        <p:spPr>
          <a:xfrm>
            <a:off x="6377581" y="3514679"/>
            <a:ext cx="5043" cy="790294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E1D78E-01AE-49D7-917D-F71C43C4CC87}"/>
              </a:ext>
            </a:extLst>
          </p:cNvPr>
          <p:cNvCxnSpPr>
            <a:cxnSpLocks/>
          </p:cNvCxnSpPr>
          <p:nvPr/>
        </p:nvCxnSpPr>
        <p:spPr>
          <a:xfrm flipH="1">
            <a:off x="4300048" y="3429000"/>
            <a:ext cx="1171005" cy="345632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87C6C14-6D7E-4D51-BF58-93C255288ECC}"/>
              </a:ext>
            </a:extLst>
          </p:cNvPr>
          <p:cNvCxnSpPr>
            <a:cxnSpLocks/>
          </p:cNvCxnSpPr>
          <p:nvPr/>
        </p:nvCxnSpPr>
        <p:spPr>
          <a:xfrm flipV="1">
            <a:off x="5682744" y="3542095"/>
            <a:ext cx="0" cy="762878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CED0FA-C222-4146-B1D5-C4E16D36503C}"/>
              </a:ext>
            </a:extLst>
          </p:cNvPr>
          <p:cNvCxnSpPr>
            <a:cxnSpLocks/>
          </p:cNvCxnSpPr>
          <p:nvPr/>
        </p:nvCxnSpPr>
        <p:spPr>
          <a:xfrm flipH="1" flipV="1">
            <a:off x="6709900" y="3455435"/>
            <a:ext cx="1896377" cy="85560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F270FC-2C8B-4DE6-A4CA-F5F0ADF92E07}"/>
              </a:ext>
            </a:extLst>
          </p:cNvPr>
          <p:cNvSpPr txBox="1"/>
          <p:nvPr/>
        </p:nvSpPr>
        <p:spPr>
          <a:xfrm>
            <a:off x="5276032" y="3945306"/>
            <a:ext cx="115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SDC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400E1-72DC-4FCB-9C82-8624694E2F97}"/>
              </a:ext>
            </a:extLst>
          </p:cNvPr>
          <p:cNvSpPr txBox="1"/>
          <p:nvPr/>
        </p:nvSpPr>
        <p:spPr>
          <a:xfrm>
            <a:off x="6404407" y="4041610"/>
            <a:ext cx="1077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FHIR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98D3FB-773E-4529-B577-625652E92E70}"/>
              </a:ext>
            </a:extLst>
          </p:cNvPr>
          <p:cNvSpPr txBox="1"/>
          <p:nvPr/>
        </p:nvSpPr>
        <p:spPr>
          <a:xfrm>
            <a:off x="7678063" y="3590641"/>
            <a:ext cx="1077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FHIR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23D61C-03DB-4A46-9330-B43391E42535}"/>
              </a:ext>
            </a:extLst>
          </p:cNvPr>
          <p:cNvSpPr txBox="1"/>
          <p:nvPr/>
        </p:nvSpPr>
        <p:spPr>
          <a:xfrm>
            <a:off x="3847792" y="3386948"/>
            <a:ext cx="1157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SDC</a:t>
            </a:r>
          </a:p>
        </p:txBody>
      </p:sp>
    </p:spTree>
    <p:extLst>
      <p:ext uri="{BB962C8B-B14F-4D97-AF65-F5344CB8AC3E}">
        <p14:creationId xmlns:p14="http://schemas.microsoft.com/office/powerpoint/2010/main" val="25162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7" grpId="0" animBg="1"/>
      <p:bldP spid="59" grpId="0" animBg="1"/>
      <p:bldP spid="61" grpId="0"/>
      <p:bldP spid="67" grpId="0" animBg="1"/>
      <p:bldP spid="8" grpId="0"/>
      <p:bldP spid="29" grpId="0"/>
      <p:bldP spid="48" grpId="0"/>
      <p:bldP spid="38" grpId="0"/>
      <p:bldP spid="39" grpId="0"/>
      <p:bldP spid="63" grpId="0"/>
      <p:bldP spid="6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HIMSS’23++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1383229-E616-4159-94D7-46205E5D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0" y="942858"/>
            <a:ext cx="5429491" cy="376897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FB108-60E5-4CAF-807E-1A782926E732}"/>
              </a:ext>
            </a:extLst>
          </p:cNvPr>
          <p:cNvSpPr txBox="1"/>
          <p:nvPr/>
        </p:nvSpPr>
        <p:spPr>
          <a:xfrm>
            <a:off x="218268" y="6253583"/>
            <a:ext cx="28875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See detailed scenarios posted at </a:t>
            </a:r>
            <a:r>
              <a:rPr lang="en-US" sz="1100" dirty="0">
                <a:hlinkClick r:id="rId3"/>
              </a:rPr>
              <a:t>Gemini Topic of Interest DAS + Smart Alerting Challenges </a:t>
            </a:r>
            <a:endParaRPr lang="en-US" sz="1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5D3D8A-987D-4F26-93F4-6D0F3963E52F}"/>
              </a:ext>
            </a:extLst>
          </p:cNvPr>
          <p:cNvGrpSpPr/>
          <p:nvPr/>
        </p:nvGrpSpPr>
        <p:grpSpPr>
          <a:xfrm>
            <a:off x="6680179" y="3264993"/>
            <a:ext cx="4938980" cy="2491551"/>
            <a:chOff x="477540" y="1903170"/>
            <a:chExt cx="4938980" cy="249155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585BF7-9B9D-4EE5-9565-0FB50661444A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>
              <a:off x="1110401" y="3182661"/>
              <a:ext cx="1196058" cy="45972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BC8D5-638A-4D24-827D-44B5C45E815E}"/>
                </a:ext>
              </a:extLst>
            </p:cNvPr>
            <p:cNvCxnSpPr>
              <a:cxnSpLocks/>
              <a:stCxn id="16" idx="0"/>
              <a:endCxn id="14" idx="3"/>
            </p:cNvCxnSpPr>
            <p:nvPr/>
          </p:nvCxnSpPr>
          <p:spPr>
            <a:xfrm flipH="1" flipV="1">
              <a:off x="2939320" y="2108291"/>
              <a:ext cx="1844339" cy="67810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F6F7AD-66F9-4C06-B3AD-1DF76DFF292B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2306459" y="2313412"/>
              <a:ext cx="0" cy="1328977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5B9DC9-4F32-4A1F-BEBF-11FD0E87BA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598" y="1903170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Vent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20129F-7F80-4300-AB9D-D80C44C8A3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540" y="277241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Pump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901D58-5B23-4934-8402-C9C678F7C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0798" y="278639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DAS AI System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5A2BAA-F31D-402B-B16D-15372149A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598" y="364238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Monitor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DB56A41-F55E-4FA3-B7DC-731AE0E61B09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 flipV="1">
              <a:off x="1743262" y="2977540"/>
              <a:ext cx="2407536" cy="13980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BC176A-07DA-4A3D-9D00-6B6C3744F7B1}"/>
                </a:ext>
              </a:extLst>
            </p:cNvPr>
            <p:cNvCxnSpPr>
              <a:cxnSpLocks/>
              <a:stCxn id="16" idx="2"/>
              <a:endCxn id="17" idx="3"/>
            </p:cNvCxnSpPr>
            <p:nvPr/>
          </p:nvCxnSpPr>
          <p:spPr>
            <a:xfrm flipH="1">
              <a:off x="2939320" y="3196641"/>
              <a:ext cx="1844339" cy="650869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989971-7147-4A98-BDDB-4792E898F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0798" y="398447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SAS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9E1D294-7134-415D-ADE0-3BF9252BE785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2939320" y="3847510"/>
              <a:ext cx="1211478" cy="342090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D5A463-F24A-43CD-93D6-E24E63347D68}"/>
                </a:ext>
              </a:extLst>
            </p:cNvPr>
            <p:cNvCxnSpPr>
              <a:cxnSpLocks/>
              <a:stCxn id="20" idx="0"/>
              <a:endCxn id="16" idx="2"/>
            </p:cNvCxnSpPr>
            <p:nvPr/>
          </p:nvCxnSpPr>
          <p:spPr>
            <a:xfrm flipV="1">
              <a:off x="4783659" y="3196641"/>
              <a:ext cx="0" cy="78783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64359A-7B4B-4866-BDE4-E42223FE163A}"/>
              </a:ext>
            </a:extLst>
          </p:cNvPr>
          <p:cNvGrpSpPr/>
          <p:nvPr/>
        </p:nvGrpSpPr>
        <p:grpSpPr>
          <a:xfrm>
            <a:off x="6590200" y="3157631"/>
            <a:ext cx="5339230" cy="3095952"/>
            <a:chOff x="387561" y="1795808"/>
            <a:chExt cx="5339230" cy="309595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7A5ED-5194-4695-AD17-03E983939084}"/>
                </a:ext>
              </a:extLst>
            </p:cNvPr>
            <p:cNvSpPr/>
            <p:nvPr/>
          </p:nvSpPr>
          <p:spPr>
            <a:xfrm>
              <a:off x="387561" y="1795808"/>
              <a:ext cx="5339230" cy="30959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D183C0-14C8-4FE1-B375-BC8BD444D2B2}"/>
                </a:ext>
              </a:extLst>
            </p:cNvPr>
            <p:cNvSpPr txBox="1"/>
            <p:nvPr/>
          </p:nvSpPr>
          <p:spPr>
            <a:xfrm>
              <a:off x="415803" y="4508903"/>
              <a:ext cx="3781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“Silent ICU” HIMSS’23 Demo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C8D9F5D-2093-4999-BF10-BE17AB6BCD4F}"/>
              </a:ext>
            </a:extLst>
          </p:cNvPr>
          <p:cNvSpPr txBox="1"/>
          <p:nvPr/>
        </p:nvSpPr>
        <p:spPr>
          <a:xfrm>
            <a:off x="6515098" y="6279031"/>
            <a:ext cx="35683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b="1" dirty="0"/>
              <a:t>SAS</a:t>
            </a:r>
            <a:r>
              <a:rPr lang="en-US" dirty="0"/>
              <a:t> = Smart Alert System</a:t>
            </a:r>
          </a:p>
          <a:p>
            <a:r>
              <a:rPr lang="en-US" b="1" dirty="0"/>
              <a:t>DAS AI </a:t>
            </a:r>
            <a:r>
              <a:rPr lang="en-US" dirty="0"/>
              <a:t>= Distributed Alarm System / Alarm Integrator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14CE0-6F9B-4BFD-A54B-4B9B6000842E}"/>
              </a:ext>
            </a:extLst>
          </p:cNvPr>
          <p:cNvSpPr txBox="1"/>
          <p:nvPr/>
        </p:nvSpPr>
        <p:spPr>
          <a:xfrm>
            <a:off x="7187757" y="1275702"/>
            <a:ext cx="4144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What test tool support do we need for HIMSS’23 Showcase systems … </a:t>
            </a:r>
            <a:r>
              <a:rPr lang="en-US" sz="2400" b="1" i="1" dirty="0">
                <a:solidFill>
                  <a:srgbClr val="0070C0"/>
                </a:solidFill>
              </a:rPr>
              <a:t>and beyond?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1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HIMSS’23++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F255E-DE08-4349-B365-CDA9C4ED1459}"/>
              </a:ext>
            </a:extLst>
          </p:cNvPr>
          <p:cNvGrpSpPr>
            <a:grpSpLocks noChangeAspect="1"/>
          </p:cNvGrpSpPr>
          <p:nvPr/>
        </p:nvGrpSpPr>
        <p:grpSpPr>
          <a:xfrm>
            <a:off x="514769" y="1081999"/>
            <a:ext cx="3888937" cy="2254999"/>
            <a:chOff x="6590200" y="3157631"/>
            <a:chExt cx="5339230" cy="30959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5D3D8A-987D-4F26-93F4-6D0F3963E52F}"/>
                </a:ext>
              </a:extLst>
            </p:cNvPr>
            <p:cNvGrpSpPr/>
            <p:nvPr/>
          </p:nvGrpSpPr>
          <p:grpSpPr>
            <a:xfrm>
              <a:off x="6680179" y="3264993"/>
              <a:ext cx="4938980" cy="2491551"/>
              <a:chOff x="477540" y="1903170"/>
              <a:chExt cx="4938980" cy="249155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5585BF7-9B9D-4EE5-9565-0FB50661444A}"/>
                  </a:ext>
                </a:extLst>
              </p:cNvPr>
              <p:cNvCxnSpPr>
                <a:cxnSpLocks/>
                <a:stCxn id="15" idx="2"/>
                <a:endCxn id="17" idx="0"/>
              </p:cNvCxnSpPr>
              <p:nvPr/>
            </p:nvCxnSpPr>
            <p:spPr>
              <a:xfrm>
                <a:off x="1110401" y="3182661"/>
                <a:ext cx="1196058" cy="45972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1FBC8D5-638A-4D24-827D-44B5C45E815E}"/>
                  </a:ext>
                </a:extLst>
              </p:cNvPr>
              <p:cNvCxnSpPr>
                <a:cxnSpLocks/>
                <a:stCxn id="16" idx="0"/>
                <a:endCxn id="14" idx="3"/>
              </p:cNvCxnSpPr>
              <p:nvPr/>
            </p:nvCxnSpPr>
            <p:spPr>
              <a:xfrm flipH="1" flipV="1">
                <a:off x="2939320" y="2108291"/>
                <a:ext cx="1844339" cy="67810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DF6F7AD-66F9-4C06-B3AD-1DF76DFF292B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2306459" y="2313412"/>
                <a:ext cx="0" cy="1328977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5B9DC9-4F32-4A1F-BEBF-11FD0E87BA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3598" y="1903170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Vent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20129F-7F80-4300-AB9D-D80C44C8A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540" y="277241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Pump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901D58-5B23-4934-8402-C9C678F7C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0798" y="278639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DAS AI System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5A2BAA-F31D-402B-B16D-15372149AE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3598" y="364238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Monitor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B56A41-F55E-4FA3-B7DC-731AE0E61B09}"/>
                  </a:ext>
                </a:extLst>
              </p:cNvPr>
              <p:cNvCxnSpPr>
                <a:cxnSpLocks/>
                <a:stCxn id="16" idx="1"/>
                <a:endCxn id="15" idx="3"/>
              </p:cNvCxnSpPr>
              <p:nvPr/>
            </p:nvCxnSpPr>
            <p:spPr>
              <a:xfrm flipH="1" flipV="1">
                <a:off x="1743262" y="2977540"/>
                <a:ext cx="2407536" cy="13980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1BC176A-07DA-4A3D-9D00-6B6C3744F7B1}"/>
                  </a:ext>
                </a:extLst>
              </p:cNvPr>
              <p:cNvCxnSpPr>
                <a:cxnSpLocks/>
                <a:stCxn id="16" idx="2"/>
                <a:endCxn id="17" idx="3"/>
              </p:cNvCxnSpPr>
              <p:nvPr/>
            </p:nvCxnSpPr>
            <p:spPr>
              <a:xfrm flipH="1">
                <a:off x="2939320" y="3196641"/>
                <a:ext cx="1844339" cy="650869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989971-7147-4A98-BDDB-4792E898F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0798" y="398447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SAS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E1D294-7134-415D-ADE0-3BF9252BE785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>
                <a:off x="2939320" y="3847510"/>
                <a:ext cx="1211478" cy="342090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8D5A463-F24A-43CD-93D6-E24E63347D68}"/>
                  </a:ext>
                </a:extLst>
              </p:cNvPr>
              <p:cNvCxnSpPr>
                <a:cxnSpLocks/>
                <a:stCxn id="20" idx="0"/>
                <a:endCxn id="16" idx="2"/>
              </p:cNvCxnSpPr>
              <p:nvPr/>
            </p:nvCxnSpPr>
            <p:spPr>
              <a:xfrm flipV="1">
                <a:off x="4783659" y="3196641"/>
                <a:ext cx="0" cy="78783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64359A-7B4B-4866-BDE4-E42223FE163A}"/>
                </a:ext>
              </a:extLst>
            </p:cNvPr>
            <p:cNvGrpSpPr/>
            <p:nvPr/>
          </p:nvGrpSpPr>
          <p:grpSpPr>
            <a:xfrm>
              <a:off x="6590200" y="3157631"/>
              <a:ext cx="5339230" cy="3095952"/>
              <a:chOff x="387561" y="1795808"/>
              <a:chExt cx="5339230" cy="309595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7A5ED-5194-4695-AD17-03E983939084}"/>
                  </a:ext>
                </a:extLst>
              </p:cNvPr>
              <p:cNvSpPr/>
              <p:nvPr/>
            </p:nvSpPr>
            <p:spPr>
              <a:xfrm>
                <a:off x="387561" y="1795808"/>
                <a:ext cx="5339230" cy="309595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D183C0-14C8-4FE1-B375-BC8BD444D2B2}"/>
                  </a:ext>
                </a:extLst>
              </p:cNvPr>
              <p:cNvSpPr txBox="1"/>
              <p:nvPr/>
            </p:nvSpPr>
            <p:spPr>
              <a:xfrm>
                <a:off x="415803" y="4508903"/>
                <a:ext cx="3781311" cy="380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“Silent ICU” HIMSS’23 Demo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C14CE0-6F9B-4BFD-A54B-4B9B6000842E}"/>
              </a:ext>
            </a:extLst>
          </p:cNvPr>
          <p:cNvSpPr txBox="1"/>
          <p:nvPr/>
        </p:nvSpPr>
        <p:spPr>
          <a:xfrm>
            <a:off x="5504812" y="1022671"/>
            <a:ext cx="66871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SOMDS Proxy Tool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Secure End Points (TLS … OAuth)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Multi-Protocol Support (SDC … FHIR, V2)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“Translation” (SDC … FHIR, V2 + profiles)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Peer-to-Peer / No Peer Testing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“Broadcast” End Point Support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Multi-transport Support (SOAP … gRPC/proto)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Browsable Message Log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Unit &amp; Interoperability Testing Ready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Test Engine Integration (e.g., for validation)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Real-time Ready (proxy shouldn’t introduce 			impactful performance delays)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393C6-CB52-4CE0-9924-CE19E60C9B58}"/>
              </a:ext>
            </a:extLst>
          </p:cNvPr>
          <p:cNvSpPr txBox="1"/>
          <p:nvPr/>
        </p:nvSpPr>
        <p:spPr>
          <a:xfrm>
            <a:off x="458142" y="5129427"/>
            <a:ext cx="668718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SOMDS Reference Actor Implementations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Simulators for actors (SDPi-P / -R / -A / -</a:t>
            </a:r>
            <a:r>
              <a:rPr lang="en-US" sz="2400" dirty="0" err="1">
                <a:solidFill>
                  <a:srgbClr val="0070C0"/>
                </a:solidFill>
              </a:rPr>
              <a:t>xC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Support no peer &amp; peer-to-peer testing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083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HIMSS’23++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F255E-DE08-4349-B365-CDA9C4ED1459}"/>
              </a:ext>
            </a:extLst>
          </p:cNvPr>
          <p:cNvGrpSpPr>
            <a:grpSpLocks noChangeAspect="1"/>
          </p:cNvGrpSpPr>
          <p:nvPr/>
        </p:nvGrpSpPr>
        <p:grpSpPr>
          <a:xfrm>
            <a:off x="514769" y="1081999"/>
            <a:ext cx="3888937" cy="2254999"/>
            <a:chOff x="6590200" y="3157631"/>
            <a:chExt cx="5339230" cy="30959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5D3D8A-987D-4F26-93F4-6D0F3963E52F}"/>
                </a:ext>
              </a:extLst>
            </p:cNvPr>
            <p:cNvGrpSpPr/>
            <p:nvPr/>
          </p:nvGrpSpPr>
          <p:grpSpPr>
            <a:xfrm>
              <a:off x="6680179" y="3264993"/>
              <a:ext cx="4938980" cy="2491551"/>
              <a:chOff x="477540" y="1903170"/>
              <a:chExt cx="4938980" cy="249155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5585BF7-9B9D-4EE5-9565-0FB50661444A}"/>
                  </a:ext>
                </a:extLst>
              </p:cNvPr>
              <p:cNvCxnSpPr>
                <a:cxnSpLocks/>
                <a:stCxn id="15" idx="2"/>
                <a:endCxn id="17" idx="0"/>
              </p:cNvCxnSpPr>
              <p:nvPr/>
            </p:nvCxnSpPr>
            <p:spPr>
              <a:xfrm>
                <a:off x="1110401" y="3182661"/>
                <a:ext cx="1196058" cy="45972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1FBC8D5-638A-4D24-827D-44B5C45E815E}"/>
                  </a:ext>
                </a:extLst>
              </p:cNvPr>
              <p:cNvCxnSpPr>
                <a:cxnSpLocks/>
                <a:stCxn id="16" idx="0"/>
                <a:endCxn id="14" idx="3"/>
              </p:cNvCxnSpPr>
              <p:nvPr/>
            </p:nvCxnSpPr>
            <p:spPr>
              <a:xfrm flipH="1" flipV="1">
                <a:off x="2939320" y="2108291"/>
                <a:ext cx="1844339" cy="67810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DF6F7AD-66F9-4C06-B3AD-1DF76DFF292B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2306459" y="2313412"/>
                <a:ext cx="0" cy="1328977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5B9DC9-4F32-4A1F-BEBF-11FD0E87BA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3598" y="1903170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Vent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20129F-7F80-4300-AB9D-D80C44C8A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540" y="277241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Pump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901D58-5B23-4934-8402-C9C678F7C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0798" y="278639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DAS AI System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5A2BAA-F31D-402B-B16D-15372149AE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3598" y="364238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Monitor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DB56A41-F55E-4FA3-B7DC-731AE0E61B09}"/>
                  </a:ext>
                </a:extLst>
              </p:cNvPr>
              <p:cNvCxnSpPr>
                <a:cxnSpLocks/>
                <a:stCxn id="16" idx="1"/>
                <a:endCxn id="15" idx="3"/>
              </p:cNvCxnSpPr>
              <p:nvPr/>
            </p:nvCxnSpPr>
            <p:spPr>
              <a:xfrm flipH="1" flipV="1">
                <a:off x="1743262" y="2977540"/>
                <a:ext cx="2407536" cy="13980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1BC176A-07DA-4A3D-9D00-6B6C3744F7B1}"/>
                  </a:ext>
                </a:extLst>
              </p:cNvPr>
              <p:cNvCxnSpPr>
                <a:cxnSpLocks/>
                <a:stCxn id="16" idx="2"/>
                <a:endCxn id="17" idx="3"/>
              </p:cNvCxnSpPr>
              <p:nvPr/>
            </p:nvCxnSpPr>
            <p:spPr>
              <a:xfrm flipH="1">
                <a:off x="2939320" y="3196641"/>
                <a:ext cx="1844339" cy="650869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989971-7147-4A98-BDDB-4792E898F3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50798" y="3984479"/>
                <a:ext cx="1265722" cy="410242"/>
              </a:xfrm>
              <a:prstGeom prst="rect">
                <a:avLst/>
              </a:prstGeom>
              <a:solidFill>
                <a:srgbClr val="CC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SOMDS SAS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9E1D294-7134-415D-ADE0-3BF9252BE785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>
                <a:off x="2939320" y="3847510"/>
                <a:ext cx="1211478" cy="342090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8D5A463-F24A-43CD-93D6-E24E63347D68}"/>
                  </a:ext>
                </a:extLst>
              </p:cNvPr>
              <p:cNvCxnSpPr>
                <a:cxnSpLocks/>
                <a:stCxn id="20" idx="0"/>
                <a:endCxn id="16" idx="2"/>
              </p:cNvCxnSpPr>
              <p:nvPr/>
            </p:nvCxnSpPr>
            <p:spPr>
              <a:xfrm flipV="1">
                <a:off x="4783659" y="3196641"/>
                <a:ext cx="0" cy="787838"/>
              </a:xfrm>
              <a:prstGeom prst="straightConnector1">
                <a:avLst/>
              </a:prstGeom>
              <a:ln w="19050">
                <a:solidFill>
                  <a:srgbClr val="CCCCCC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64359A-7B4B-4866-BDE4-E42223FE163A}"/>
                </a:ext>
              </a:extLst>
            </p:cNvPr>
            <p:cNvGrpSpPr/>
            <p:nvPr/>
          </p:nvGrpSpPr>
          <p:grpSpPr>
            <a:xfrm>
              <a:off x="6590200" y="3157631"/>
              <a:ext cx="5339230" cy="3095952"/>
              <a:chOff x="387561" y="1795808"/>
              <a:chExt cx="5339230" cy="309595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7A5ED-5194-4695-AD17-03E983939084}"/>
                  </a:ext>
                </a:extLst>
              </p:cNvPr>
              <p:cNvSpPr/>
              <p:nvPr/>
            </p:nvSpPr>
            <p:spPr>
              <a:xfrm>
                <a:off x="387561" y="1795808"/>
                <a:ext cx="5339230" cy="309595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D183C0-14C8-4FE1-B375-BC8BD444D2B2}"/>
                  </a:ext>
                </a:extLst>
              </p:cNvPr>
              <p:cNvSpPr txBox="1"/>
              <p:nvPr/>
            </p:nvSpPr>
            <p:spPr>
              <a:xfrm>
                <a:off x="415803" y="4508903"/>
                <a:ext cx="3781311" cy="380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“Silent ICU” HIMSS’23 Demo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C14CE0-6F9B-4BFD-A54B-4B9B6000842E}"/>
              </a:ext>
            </a:extLst>
          </p:cNvPr>
          <p:cNvSpPr txBox="1"/>
          <p:nvPr/>
        </p:nvSpPr>
        <p:spPr>
          <a:xfrm>
            <a:off x="5504812" y="1022671"/>
            <a:ext cx="6687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SDC/SDPi+FHIR Test Engine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&lt;UI – Test configuration / review&gt;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&lt;Proxy interface&gt;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TestScript</a:t>
            </a:r>
            <a:r>
              <a:rPr lang="en-US" sz="2400" dirty="0">
                <a:solidFill>
                  <a:srgbClr val="0070C0"/>
                </a:solidFill>
              </a:rPr>
              <a:t> – execution&gt;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&lt;</a:t>
            </a:r>
            <a:r>
              <a:rPr lang="en-US" sz="2400" dirty="0" err="1">
                <a:solidFill>
                  <a:srgbClr val="0070C0"/>
                </a:solidFill>
              </a:rPr>
              <a:t>TestReport</a:t>
            </a:r>
            <a:r>
              <a:rPr lang="en-US" sz="2400" dirty="0">
                <a:solidFill>
                  <a:srgbClr val="0070C0"/>
                </a:solidFill>
              </a:rPr>
              <a:t> log&gt;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393C6-CB52-4CE0-9924-CE19E60C9B58}"/>
              </a:ext>
            </a:extLst>
          </p:cNvPr>
          <p:cNvSpPr txBox="1"/>
          <p:nvPr/>
        </p:nvSpPr>
        <p:spPr>
          <a:xfrm>
            <a:off x="458142" y="5129427"/>
            <a:ext cx="66871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&lt;authoring of TA &amp; Script etc.&gt;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79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Assumptions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396B-ABE6-4B9A-A789-D2A143138CA3}"/>
              </a:ext>
            </a:extLst>
          </p:cNvPr>
          <p:cNvSpPr txBox="1"/>
          <p:nvPr/>
        </p:nvSpPr>
        <p:spPr>
          <a:xfrm>
            <a:off x="838199" y="1107497"/>
            <a:ext cx="1079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Consider the following assumptions around the use of Asbestos …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582F3-37CC-4D20-9B4C-DEFD8A6BABF4}"/>
              </a:ext>
            </a:extLst>
          </p:cNvPr>
          <p:cNvSpPr txBox="1"/>
          <p:nvPr/>
        </p:nvSpPr>
        <p:spPr>
          <a:xfrm>
            <a:off x="838201" y="168179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&lt;alternate transports OK … gRPC / </a:t>
            </a:r>
            <a:r>
              <a:rPr lang="en-US" sz="2000" i="1" dirty="0" err="1">
                <a:solidFill>
                  <a:srgbClr val="0070C0"/>
                </a:solidFill>
              </a:rPr>
              <a:t>protobuf</a:t>
            </a:r>
            <a:r>
              <a:rPr lang="en-US" sz="2000" i="1" dirty="0">
                <a:solidFill>
                  <a:srgbClr val="0070C0"/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453C9-4977-4AC0-85F7-284E2D232866}"/>
              </a:ext>
            </a:extLst>
          </p:cNvPr>
          <p:cNvSpPr txBox="1"/>
          <p:nvPr/>
        </p:nvSpPr>
        <p:spPr>
          <a:xfrm>
            <a:off x="838191" y="2077203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&lt;security can be re-used&gt;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90E3F-769B-451E-A63F-D2773A46B2AB}"/>
              </a:ext>
            </a:extLst>
          </p:cNvPr>
          <p:cNvSpPr txBox="1"/>
          <p:nvPr/>
        </p:nvSpPr>
        <p:spPr>
          <a:xfrm>
            <a:off x="838189" y="4845031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&lt;WS* already supported with XDS … MDPWS should be relatively simple&gt;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1944-B805-4D84-8563-3BC7936F2631}"/>
              </a:ext>
            </a:extLst>
          </p:cNvPr>
          <p:cNvSpPr txBox="1"/>
          <p:nvPr/>
        </p:nvSpPr>
        <p:spPr>
          <a:xfrm>
            <a:off x="838201" y="365881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 </a:t>
            </a:r>
            <a:r>
              <a:rPr lang="en-US" sz="2000" i="1" dirty="0" err="1">
                <a:solidFill>
                  <a:srgbClr val="0070C0"/>
                </a:solidFill>
              </a:rPr>
              <a:t>TestScript</a:t>
            </a:r>
            <a:r>
              <a:rPr lang="en-US" sz="2000" i="1" dirty="0">
                <a:solidFill>
                  <a:srgbClr val="0070C0"/>
                </a:solidFill>
              </a:rPr>
              <a:t> &amp; </a:t>
            </a:r>
            <a:r>
              <a:rPr lang="en-US" sz="2000" i="1" dirty="0" err="1">
                <a:solidFill>
                  <a:srgbClr val="0070C0"/>
                </a:solidFill>
              </a:rPr>
              <a:t>TestReport</a:t>
            </a:r>
            <a:r>
              <a:rPr lang="en-US" sz="2000" i="1" dirty="0">
                <a:solidFill>
                  <a:srgbClr val="0070C0"/>
                </a:solidFill>
              </a:rPr>
              <a:t> + Test Assertions  can be leveraged to capture the needed semantics 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7FAB-3AF3-481F-9351-194F166AF4D4}"/>
              </a:ext>
            </a:extLst>
          </p:cNvPr>
          <p:cNvSpPr txBox="1"/>
          <p:nvPr/>
        </p:nvSpPr>
        <p:spPr>
          <a:xfrm>
            <a:off x="838201" y="4449627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Can be / has been integrated as a Gazelle EVS Client … yes? &gt; 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32543-030C-4876-8F09-A84CB134F760}"/>
              </a:ext>
            </a:extLst>
          </p:cNvPr>
          <p:cNvSpPr txBox="1"/>
          <p:nvPr/>
        </p:nvSpPr>
        <p:spPr>
          <a:xfrm>
            <a:off x="838191" y="2472607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&lt;V2 actors can be supported&gt;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96BF5-046F-475B-932E-7CD405DC72D4}"/>
              </a:ext>
            </a:extLst>
          </p:cNvPr>
          <p:cNvSpPr txBox="1"/>
          <p:nvPr/>
        </p:nvSpPr>
        <p:spPr>
          <a:xfrm>
            <a:off x="838201" y="2868011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&lt;multi-way 3+ actor interactions can be supported&gt;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E352-35B7-4941-AF7D-8D8EECDE9DD2}"/>
              </a:ext>
            </a:extLst>
          </p:cNvPr>
          <p:cNvSpPr txBox="1"/>
          <p:nvPr/>
        </p:nvSpPr>
        <p:spPr>
          <a:xfrm>
            <a:off x="838201" y="524043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Supports Gazelle Test Collection / Test Definition / Test Script model (see slide #21) &gt;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B786E-E313-40DE-AD3A-E39E6FC31C43}"/>
              </a:ext>
            </a:extLst>
          </p:cNvPr>
          <p:cNvSpPr txBox="1"/>
          <p:nvPr/>
        </p:nvSpPr>
        <p:spPr>
          <a:xfrm>
            <a:off x="838201" y="3263415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&lt;timing constraints can be managed – with Proxy in the middle&gt;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44339-C82E-45D0-A415-8CAD954318DA}"/>
              </a:ext>
            </a:extLst>
          </p:cNvPr>
          <p:cNvSpPr txBox="1"/>
          <p:nvPr/>
        </p:nvSpPr>
        <p:spPr>
          <a:xfrm rot="1306704">
            <a:off x="7890942" y="2450901"/>
            <a:ext cx="36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 particular order … WIP!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C9CC2-5514-4194-980C-AE88C1A85DD6}"/>
              </a:ext>
            </a:extLst>
          </p:cNvPr>
          <p:cNvSpPr txBox="1"/>
          <p:nvPr/>
        </p:nvSpPr>
        <p:spPr>
          <a:xfrm>
            <a:off x="838188" y="5635839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Meta-test engine model can be (has been?) defined and then mapped for Asbestos + Gazelle use &gt;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05E1EF-621C-4975-92C2-8094544BCA86}"/>
              </a:ext>
            </a:extLst>
          </p:cNvPr>
          <p:cNvSpPr txBox="1"/>
          <p:nvPr/>
        </p:nvSpPr>
        <p:spPr>
          <a:xfrm>
            <a:off x="838201" y="4054223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Leveraging FHIR-based constructs is not a slippery slope from which there is no return! &gt;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FF043-A6F9-4B47-8F76-8240CADB6B19}"/>
              </a:ext>
            </a:extLst>
          </p:cNvPr>
          <p:cNvSpPr txBox="1"/>
          <p:nvPr/>
        </p:nvSpPr>
        <p:spPr>
          <a:xfrm>
            <a:off x="838201" y="6031244"/>
            <a:ext cx="1135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70C0"/>
                </a:solidFill>
              </a:rPr>
              <a:t>&lt; Common technologies like Java, Python … docker? … can be used &gt;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5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3" grpId="0"/>
      <p:bldP spid="18" grpId="0"/>
      <p:bldP spid="19" grpId="0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MHD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E9F6B-BB90-457A-A69A-44BFA9EC49D7}"/>
              </a:ext>
            </a:extLst>
          </p:cNvPr>
          <p:cNvSpPr txBox="1"/>
          <p:nvPr/>
        </p:nvSpPr>
        <p:spPr>
          <a:xfrm>
            <a:off x="560981" y="1200500"/>
            <a:ext cx="76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Add:</a:t>
            </a:r>
          </a:p>
          <a:p>
            <a:pPr lvl="1"/>
            <a:r>
              <a:rPr lang="en-US" dirty="0"/>
              <a:t>MHD </a:t>
            </a:r>
            <a:r>
              <a:rPr lang="en-US" dirty="0" err="1"/>
              <a:t>TestPlan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Use of </a:t>
            </a:r>
            <a:r>
              <a:rPr lang="en-US" dirty="0" err="1"/>
              <a:t>TestScript</a:t>
            </a:r>
            <a:r>
              <a:rPr lang="en-US" dirty="0"/>
              <a:t> (examples from Asbestos repo)</a:t>
            </a:r>
          </a:p>
          <a:p>
            <a:pPr lvl="1"/>
            <a:r>
              <a:rPr lang="en-US" dirty="0"/>
              <a:t>Use of </a:t>
            </a:r>
            <a:r>
              <a:rPr lang="en-US" dirty="0" err="1"/>
              <a:t>TestReport</a:t>
            </a:r>
            <a:endParaRPr lang="en-US" dirty="0"/>
          </a:p>
          <a:p>
            <a:pPr lvl="1"/>
            <a:r>
              <a:rPr lang="en-US" dirty="0"/>
              <a:t>FHIR Assert examples</a:t>
            </a:r>
          </a:p>
          <a:p>
            <a:pPr lvl="1"/>
            <a:r>
              <a:rPr lang="en-US" dirty="0"/>
              <a:t>Gazelle Integration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20B76DD-FDD9-4F4A-9E0B-3373E4EC6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428" y="2226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7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&amp; RI+MC – </a:t>
            </a:r>
            <a:r>
              <a:rPr lang="en-US" i="1" dirty="0">
                <a:solidFill>
                  <a:srgbClr val="0070C0"/>
                </a:solidFill>
              </a:rPr>
              <a:t>“Basic” Support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2A15A-4C95-4B4F-9F86-6EBA841BA949}"/>
              </a:ext>
            </a:extLst>
          </p:cNvPr>
          <p:cNvSpPr txBox="1"/>
          <p:nvPr/>
        </p:nvSpPr>
        <p:spPr>
          <a:xfrm>
            <a:off x="1590008" y="1947802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SDPi 1.0 Specification –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F5E90-907F-48DC-B777-2103AC79B105}"/>
              </a:ext>
            </a:extLst>
          </p:cNvPr>
          <p:cNvSpPr txBox="1"/>
          <p:nvPr/>
        </p:nvSpPr>
        <p:spPr>
          <a:xfrm>
            <a:off x="588245" y="1387419"/>
            <a:ext cx="116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What does SDPi 1.0 “Basic” Support look like?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BF778-8A1C-4A3B-BA48-0770E52C18C7}"/>
              </a:ext>
            </a:extLst>
          </p:cNvPr>
          <p:cNvSpPr txBox="1"/>
          <p:nvPr/>
        </p:nvSpPr>
        <p:spPr>
          <a:xfrm>
            <a:off x="1590008" y="3457890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Requirements Interoperability –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8C1CB-26C4-4E05-8F55-C2E95A9D3D22}"/>
              </a:ext>
            </a:extLst>
          </p:cNvPr>
          <p:cNvSpPr txBox="1"/>
          <p:nvPr/>
        </p:nvSpPr>
        <p:spPr>
          <a:xfrm>
            <a:off x="1590008" y="5202062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Model Centric – 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D9326-6BCD-4288-BCE2-A30E6BAD6E46}"/>
              </a:ext>
            </a:extLst>
          </p:cNvPr>
          <p:cNvSpPr txBox="1"/>
          <p:nvPr/>
        </p:nvSpPr>
        <p:spPr>
          <a:xfrm>
            <a:off x="2428692" y="2383845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Word-based – &gt; 200 page supplement “skeleton” already crafted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7FA5B-721B-4F08-A622-A63E30120218}"/>
              </a:ext>
            </a:extLst>
          </p:cNvPr>
          <p:cNvSpPr txBox="1"/>
          <p:nvPr/>
        </p:nvSpPr>
        <p:spPr>
          <a:xfrm>
            <a:off x="2428685" y="2779187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Publish as PDF (traditional) – </a:t>
            </a:r>
            <a:r>
              <a:rPr lang="en-US" sz="2000" b="1" i="1" dirty="0">
                <a:solidFill>
                  <a:srgbClr val="0070C0"/>
                </a:solidFill>
              </a:rPr>
              <a:t>optionally</a:t>
            </a:r>
            <a:r>
              <a:rPr lang="en-US" sz="2000" b="1" dirty="0">
                <a:solidFill>
                  <a:srgbClr val="0070C0"/>
                </a:solidFill>
              </a:rPr>
              <a:t> HTML via NIST V2plus Tooling (</a:t>
            </a:r>
            <a:r>
              <a:rPr lang="en-US" sz="2000" b="1" i="1" dirty="0">
                <a:solidFill>
                  <a:srgbClr val="0070C0"/>
                </a:solidFill>
              </a:rPr>
              <a:t>adapted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7BB96-1146-4D4C-9AE2-E90C6AA40047}"/>
              </a:ext>
            </a:extLst>
          </p:cNvPr>
          <p:cNvSpPr txBox="1"/>
          <p:nvPr/>
        </p:nvSpPr>
        <p:spPr>
          <a:xfrm>
            <a:off x="2428693" y="3893933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RI UML Model linked to Word constructs (Styles / Bookmarks / Links)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A9B64-3E92-47C2-8E82-FD2CB170882E}"/>
              </a:ext>
            </a:extLst>
          </p:cNvPr>
          <p:cNvSpPr txBox="1"/>
          <p:nvPr/>
        </p:nvSpPr>
        <p:spPr>
          <a:xfrm>
            <a:off x="2428693" y="4329976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Requirements sources modeled:  Use Cases + Ref’d Standards + SES/RM + Tech Specific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2577A-DA8A-4B38-A054-9EC8DCCA79D7}"/>
              </a:ext>
            </a:extLst>
          </p:cNvPr>
          <p:cNvSpPr txBox="1"/>
          <p:nvPr/>
        </p:nvSpPr>
        <p:spPr>
          <a:xfrm>
            <a:off x="2428693" y="4766019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Requirements flow established:  TF-1 Appendix B &amp; C to TF-1, TF-2 &amp; TF-3 elements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8D47-0A67-4CDC-9BDC-7348CB58F773}"/>
              </a:ext>
            </a:extLst>
          </p:cNvPr>
          <p:cNvSpPr txBox="1"/>
          <p:nvPr/>
        </p:nvSpPr>
        <p:spPr>
          <a:xfrm>
            <a:off x="2428690" y="5638105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Basic UML Model for RI + Testing Elements … </a:t>
            </a:r>
            <a:r>
              <a:rPr lang="en-US" sz="2000" b="1" i="1" dirty="0">
                <a:solidFill>
                  <a:srgbClr val="0070C0"/>
                </a:solidFill>
              </a:rPr>
              <a:t>perhaps incl. modeled IHE TF elements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9336C9-BE69-4891-A151-1902E1CD98EB}"/>
              </a:ext>
            </a:extLst>
          </p:cNvPr>
          <p:cNvSpPr txBox="1"/>
          <p:nvPr/>
        </p:nvSpPr>
        <p:spPr>
          <a:xfrm>
            <a:off x="2428693" y="6074152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NIST tooling (for V2plus) leveraged to create initial “single source of truth” database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B2189-CF7D-4755-A22F-86EE92B5289C}"/>
              </a:ext>
            </a:extLst>
          </p:cNvPr>
          <p:cNvSpPr txBox="1"/>
          <p:nvPr/>
        </p:nvSpPr>
        <p:spPr>
          <a:xfrm>
            <a:off x="2428689" y="3138889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2022 Capabilities identified in the roadmap are detailed in the TF supplement 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Asbestos for SDPi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3A7DB-55D2-4ED6-ABB9-E25BCF85DF7F}"/>
              </a:ext>
            </a:extLst>
          </p:cNvPr>
          <p:cNvSpPr txBox="1"/>
          <p:nvPr/>
        </p:nvSpPr>
        <p:spPr>
          <a:xfrm>
            <a:off x="3186375" y="1464162"/>
            <a:ext cx="7685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 to add</a:t>
            </a:r>
          </a:p>
          <a:p>
            <a:pPr lvl="1"/>
            <a:r>
              <a:rPr lang="en-US" dirty="0"/>
              <a:t>No Peer SDC Client &amp; Server (Consumer / Provider) Testing</a:t>
            </a:r>
          </a:p>
          <a:p>
            <a:pPr lvl="1"/>
            <a:r>
              <a:rPr lang="en-US" dirty="0"/>
              <a:t>Peer-to-peer SDC CONSUMER / PROVIDER Testing</a:t>
            </a:r>
          </a:p>
          <a:p>
            <a:pPr lvl="1"/>
            <a:r>
              <a:rPr lang="en-US" dirty="0"/>
              <a:t>Multi-way SDC “ensemble” testing</a:t>
            </a:r>
          </a:p>
          <a:p>
            <a:pPr lvl="1"/>
            <a:r>
              <a:rPr lang="en-US" dirty="0"/>
              <a:t>SDPi FHIR Gateway actor testing (to FHIR, from FHIR)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Extensions to add?</a:t>
            </a:r>
          </a:p>
          <a:p>
            <a:pPr lvl="1"/>
            <a:r>
              <a:rPr lang="en-US" dirty="0"/>
              <a:t>Simulator?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Issues:  Will real-time test execution be an issue? (for D2D interactions)</a:t>
            </a:r>
          </a:p>
        </p:txBody>
      </p:sp>
    </p:spTree>
    <p:extLst>
      <p:ext uri="{BB962C8B-B14F-4D97-AF65-F5344CB8AC3E}">
        <p14:creationId xmlns:p14="http://schemas.microsoft.com/office/powerpoint/2010/main" val="1392359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XDS Toolkit Constructs?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38437D-C941-4A69-8469-146EB9DE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736" y="773564"/>
            <a:ext cx="7881260" cy="55707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Testing Methodology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2"/>
              </a:rPr>
              <a:t>https://github.com/usnistgov/iheos-toolkit2/wiki/Testing-Methodology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Writing Conformance Tests           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3"/>
              </a:rPr>
              <a:t>https://github.com/usnistgov/iheos-toolkit2/wiki/Writing-Conformance-Tests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Testplan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Design Patterns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4"/>
              </a:rPr>
              <a:t>https://github.com/usnistgov/iheos-toolkit2/wiki/Testplan-Design-Patterns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 Assertion Plugins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5"/>
              </a:rPr>
              <a:t>https://github.com/usnistgov/iheos-toolkit2/wiki/Test-Assertion-Plugins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Tests are located in the 'tests' subdirectory of this parent 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testkit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' directory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6"/>
              </a:rPr>
              <a:t>https://github.com/usnistgov/iheos-toolkit2/tree/master/xdstools2/src/main/webapp/toolkitx/testkit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If you would to see Asbestos FHIR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TestScript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 artifacts, please check the individual test collection subdirectories 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cs typeface="Arial" panose="020B0604020202020204" pitchFamily="34" charset="0"/>
                <a:hlinkClick r:id="rId7"/>
              </a:rPr>
              <a:t>https://github.com/usnistgov/asbestos/tree/master/asbestos-war/src/main/webapp/data/TestCollections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Here’s a quick comparison between XDS Toolkit and FHIR Toolkit (Asbestos):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XDS Toolkit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Offers conformance and interoperability testing environment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Currently supports the IHE XDS/XDS-I profile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XDS-I simulators were developed Steve Moore (WUSTL)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XML based test plan structure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Stack-based validation API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External validation plugin API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Existing simulators are specific to XDS and XDS-I environment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 simulator types can be developed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a proxy simulator but not widely used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Supports Mutual TLS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a interaction sequence diagram generator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a transaction Inspector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Downloadable WAR file can easily be deployed to a web server container such as Tomcat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https://github.com/usnistgov/iheos-toolkit2/releases/tag/v7.7.2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04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XDS Toolkit Constructs?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33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</a:t>
            </a:r>
            <a:r>
              <a:rPr lang="en-US" i="1" dirty="0">
                <a:solidFill>
                  <a:srgbClr val="0070C0"/>
                </a:solidFill>
              </a:rPr>
              <a:t>NIST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91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IHE DE PAT Testing – May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point for the 2022 testing strategy includes what has been progressed as part of the IHE Germany Plugathon (PAT) testing events, and … </a:t>
            </a:r>
            <a:r>
              <a:rPr lang="en-US" i="1" dirty="0">
                <a:solidFill>
                  <a:srgbClr val="0070C0"/>
                </a:solidFill>
              </a:rPr>
              <a:t>how much of this approach and tooling can be leveraged going forward?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84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</a:t>
            </a:r>
            <a:r>
              <a:rPr lang="en-US" i="1" dirty="0">
                <a:solidFill>
                  <a:srgbClr val="0070C0"/>
                </a:solidFill>
              </a:rPr>
              <a:t>IHE DE PAT ‘22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CACC1-3545-4EE4-9E84-A7E3EE235D0D}"/>
              </a:ext>
            </a:extLst>
          </p:cNvPr>
          <p:cNvGrpSpPr>
            <a:grpSpLocks noChangeAspect="1"/>
          </p:cNvGrpSpPr>
          <p:nvPr/>
        </p:nvGrpSpPr>
        <p:grpSpPr>
          <a:xfrm>
            <a:off x="3770978" y="3686056"/>
            <a:ext cx="7029643" cy="2073496"/>
            <a:chOff x="1032509" y="2357115"/>
            <a:chExt cx="6280807" cy="1852616"/>
          </a:xfrm>
        </p:grpSpPr>
        <p:grpSp>
          <p:nvGrpSpPr>
            <p:cNvPr id="16" name="Gruppieren 22">
              <a:extLst>
                <a:ext uri="{FF2B5EF4-FFF2-40B4-BE49-F238E27FC236}">
                  <a16:creationId xmlns:a16="http://schemas.microsoft.com/office/drawing/2014/main" id="{C29F4CE6-3257-450D-BECC-E57E90515912}"/>
                </a:ext>
              </a:extLst>
            </p:cNvPr>
            <p:cNvGrpSpPr/>
            <p:nvPr/>
          </p:nvGrpSpPr>
          <p:grpSpPr>
            <a:xfrm>
              <a:off x="5383478" y="2813574"/>
              <a:ext cx="1033200" cy="1396157"/>
              <a:chOff x="5804671" y="1401749"/>
              <a:chExt cx="1033200" cy="1396157"/>
            </a:xfrm>
          </p:grpSpPr>
          <p:sp>
            <p:nvSpPr>
              <p:cNvPr id="20" name="Rechteck 23">
                <a:extLst>
                  <a:ext uri="{FF2B5EF4-FFF2-40B4-BE49-F238E27FC236}">
                    <a16:creationId xmlns:a16="http://schemas.microsoft.com/office/drawing/2014/main" id="{39875A43-B200-4E59-B2C4-962E37733E6D}"/>
                  </a:ext>
                </a:extLst>
              </p:cNvPr>
              <p:cNvSpPr/>
              <p:nvPr/>
            </p:nvSpPr>
            <p:spPr bwMode="auto">
              <a:xfrm>
                <a:off x="5804671" y="1401749"/>
                <a:ext cx="1033200" cy="1396157"/>
              </a:xfrm>
              <a:prstGeom prst="rect">
                <a:avLst/>
              </a:prstGeom>
              <a:solidFill>
                <a:srgbClr val="CC66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Verdana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21" name="Gruppieren 24">
                <a:extLst>
                  <a:ext uri="{FF2B5EF4-FFF2-40B4-BE49-F238E27FC236}">
                    <a16:creationId xmlns:a16="http://schemas.microsoft.com/office/drawing/2014/main" id="{D4169B13-4F80-4E4E-98DA-9798BA371EDE}"/>
                  </a:ext>
                </a:extLst>
              </p:cNvPr>
              <p:cNvGrpSpPr/>
              <p:nvPr/>
            </p:nvGrpSpPr>
            <p:grpSpPr>
              <a:xfrm>
                <a:off x="5906702" y="1558608"/>
                <a:ext cx="829137" cy="1072709"/>
                <a:chOff x="5906702" y="1492405"/>
                <a:chExt cx="829137" cy="1072709"/>
              </a:xfrm>
            </p:grpSpPr>
            <p:sp>
              <p:nvSpPr>
                <p:cNvPr id="22" name="Abgerundetes Rechteck 18">
                  <a:extLst>
                    <a:ext uri="{FF2B5EF4-FFF2-40B4-BE49-F238E27FC236}">
                      <a16:creationId xmlns:a16="http://schemas.microsoft.com/office/drawing/2014/main" id="{81991E5F-064E-4D85-8A1C-A38AAEE76AE9}"/>
                    </a:ext>
                  </a:extLst>
                </p:cNvPr>
                <p:cNvSpPr/>
                <p:nvPr/>
              </p:nvSpPr>
              <p:spPr>
                <a:xfrm>
                  <a:off x="5906702" y="2294029"/>
                  <a:ext cx="829137" cy="271085"/>
                </a:xfrm>
                <a:prstGeom prst="roundRect">
                  <a:avLst>
                    <a:gd name="adj" fmla="val 0"/>
                  </a:avLst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0" tIns="82800" rIns="0" bIns="36000" rtlCol="0" anchor="ctr" anchorCtr="0"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Gotham Medium"/>
                    </a:rPr>
                    <a:t>Provider</a:t>
                  </a:r>
                </a:p>
              </p:txBody>
            </p:sp>
            <p:pic>
              <p:nvPicPr>
                <p:cNvPr id="23" name="Grafik 28699">
                  <a:extLst>
                    <a:ext uri="{FF2B5EF4-FFF2-40B4-BE49-F238E27FC236}">
                      <a16:creationId xmlns:a16="http://schemas.microsoft.com/office/drawing/2014/main" id="{E8F9C4D9-236E-44F0-8909-1B0E48666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12800" y="1492405"/>
                  <a:ext cx="630404" cy="801813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Textfeld 27">
              <a:extLst>
                <a:ext uri="{FF2B5EF4-FFF2-40B4-BE49-F238E27FC236}">
                  <a16:creationId xmlns:a16="http://schemas.microsoft.com/office/drawing/2014/main" id="{E88B328D-AF16-4611-8181-EB3F216B4A2A}"/>
                </a:ext>
              </a:extLst>
            </p:cNvPr>
            <p:cNvSpPr txBox="1"/>
            <p:nvPr/>
          </p:nvSpPr>
          <p:spPr>
            <a:xfrm>
              <a:off x="4448877" y="2360969"/>
              <a:ext cx="2864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Device </a:t>
              </a:r>
              <a:r>
                <a:rPr lang="de-DE" b="1" dirty="0" err="1">
                  <a:latin typeface="Gotham Medium" charset="0"/>
                  <a:ea typeface="Gotham Medium" charset="0"/>
                  <a:cs typeface="Gotham Medium" charset="0"/>
                </a:rPr>
                <a:t>under</a:t>
              </a:r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 </a:t>
              </a:r>
              <a:r>
                <a:rPr lang="de-DE" b="1" dirty="0" err="1">
                  <a:latin typeface="Gotham Medium" charset="0"/>
                  <a:ea typeface="Gotham Medium" charset="0"/>
                  <a:cs typeface="Gotham Medium" charset="0"/>
                </a:rPr>
                <a:t>test</a:t>
              </a:r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 (</a:t>
              </a:r>
              <a:r>
                <a:rPr lang="de-DE" b="1" dirty="0" err="1">
                  <a:latin typeface="Gotham Medium" charset="0"/>
                  <a:ea typeface="Gotham Medium" charset="0"/>
                  <a:cs typeface="Gotham Medium" charset="0"/>
                </a:rPr>
                <a:t>provider</a:t>
              </a:r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)</a:t>
              </a:r>
            </a:p>
          </p:txBody>
        </p:sp>
        <p:grpSp>
          <p:nvGrpSpPr>
            <p:cNvPr id="25" name="Gruppieren 28">
              <a:extLst>
                <a:ext uri="{FF2B5EF4-FFF2-40B4-BE49-F238E27FC236}">
                  <a16:creationId xmlns:a16="http://schemas.microsoft.com/office/drawing/2014/main" id="{28F63E73-60C1-4AAE-A786-5DD23394226C}"/>
                </a:ext>
              </a:extLst>
            </p:cNvPr>
            <p:cNvGrpSpPr/>
            <p:nvPr/>
          </p:nvGrpSpPr>
          <p:grpSpPr>
            <a:xfrm>
              <a:off x="1427629" y="2897593"/>
              <a:ext cx="914400" cy="1071259"/>
              <a:chOff x="467544" y="2721386"/>
              <a:chExt cx="914400" cy="1071259"/>
            </a:xfrm>
          </p:grpSpPr>
          <p:pic>
            <p:nvPicPr>
              <p:cNvPr id="26" name="Grafik 29" descr="Checkliste">
                <a:extLst>
                  <a:ext uri="{FF2B5EF4-FFF2-40B4-BE49-F238E27FC236}">
                    <a16:creationId xmlns:a16="http://schemas.microsoft.com/office/drawing/2014/main" id="{10AF3083-E51D-415A-AD51-D231BECB8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7544" y="287824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Textfeld 30">
                <a:extLst>
                  <a:ext uri="{FF2B5EF4-FFF2-40B4-BE49-F238E27FC236}">
                    <a16:creationId xmlns:a16="http://schemas.microsoft.com/office/drawing/2014/main" id="{C51FF328-BAA6-4439-BD12-92505AC8D8B3}"/>
                  </a:ext>
                </a:extLst>
              </p:cNvPr>
              <p:cNvSpPr txBox="1"/>
              <p:nvPr/>
            </p:nvSpPr>
            <p:spPr>
              <a:xfrm>
                <a:off x="482699" y="2721386"/>
                <a:ext cx="854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de-DE" sz="1200" dirty="0">
                    <a:latin typeface="Gotham Medium" charset="0"/>
                    <a:ea typeface="Gotham Medium" charset="0"/>
                    <a:cs typeface="Gotham Medium" charset="0"/>
                  </a:rPr>
                  <a:t>Test Result</a:t>
                </a:r>
                <a:endParaRPr lang="de-DE" sz="1100" dirty="0">
                  <a:latin typeface="Gotham Medium" charset="0"/>
                  <a:ea typeface="Gotham Medium" charset="0"/>
                  <a:cs typeface="Gotham Medium" charset="0"/>
                </a:endParaRPr>
              </a:p>
            </p:txBody>
          </p:sp>
        </p:grpSp>
        <p:pic>
          <p:nvPicPr>
            <p:cNvPr id="28" name="Grafik 34" descr="Computer">
              <a:extLst>
                <a:ext uri="{FF2B5EF4-FFF2-40B4-BE49-F238E27FC236}">
                  <a16:creationId xmlns:a16="http://schemas.microsoft.com/office/drawing/2014/main" id="{7EBA9250-E18C-4457-8DF4-7BA22980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8333" y="3054452"/>
              <a:ext cx="914400" cy="914400"/>
            </a:xfrm>
            <a:prstGeom prst="rect">
              <a:avLst/>
            </a:prstGeom>
          </p:spPr>
        </p:pic>
        <p:sp>
          <p:nvSpPr>
            <p:cNvPr id="29" name="Textfeld 36">
              <a:extLst>
                <a:ext uri="{FF2B5EF4-FFF2-40B4-BE49-F238E27FC236}">
                  <a16:creationId xmlns:a16="http://schemas.microsoft.com/office/drawing/2014/main" id="{27F1E5D5-684D-4D13-BF8F-A890F38766E9}"/>
                </a:ext>
              </a:extLst>
            </p:cNvPr>
            <p:cNvSpPr txBox="1"/>
            <p:nvPr/>
          </p:nvSpPr>
          <p:spPr>
            <a:xfrm>
              <a:off x="1672012" y="2357115"/>
              <a:ext cx="2115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Test </a:t>
              </a:r>
              <a:r>
                <a:rPr lang="de-DE" b="1" dirty="0" err="1">
                  <a:latin typeface="Gotham Medium" charset="0"/>
                  <a:ea typeface="Gotham Medium" charset="0"/>
                  <a:cs typeface="Gotham Medium" charset="0"/>
                </a:rPr>
                <a:t>app</a:t>
              </a:r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 (</a:t>
              </a:r>
              <a:r>
                <a:rPr lang="de-DE" b="1" dirty="0" err="1">
                  <a:latin typeface="Gotham Medium" charset="0"/>
                  <a:ea typeface="Gotham Medium" charset="0"/>
                  <a:cs typeface="Gotham Medium" charset="0"/>
                </a:rPr>
                <a:t>consumer</a:t>
              </a:r>
              <a:r>
                <a:rPr lang="de-DE" b="1" dirty="0">
                  <a:latin typeface="Gotham Medium" charset="0"/>
                  <a:ea typeface="Gotham Medium" charset="0"/>
                  <a:cs typeface="Gotham Medium" charset="0"/>
                </a:rPr>
                <a:t>)</a:t>
              </a:r>
            </a:p>
          </p:txBody>
        </p:sp>
        <p:sp>
          <p:nvSpPr>
            <p:cNvPr id="30" name="Textfeld 37">
              <a:extLst>
                <a:ext uri="{FF2B5EF4-FFF2-40B4-BE49-F238E27FC236}">
                  <a16:creationId xmlns:a16="http://schemas.microsoft.com/office/drawing/2014/main" id="{6BD820C8-FCA0-437C-9D8B-298907163BEB}"/>
                </a:ext>
              </a:extLst>
            </p:cNvPr>
            <p:cNvSpPr txBox="1"/>
            <p:nvPr/>
          </p:nvSpPr>
          <p:spPr>
            <a:xfrm>
              <a:off x="1032509" y="3110237"/>
              <a:ext cx="6720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4400" dirty="0">
                  <a:solidFill>
                    <a:srgbClr val="00B050"/>
                  </a:solidFill>
                  <a:latin typeface="Gotham Medium" charset="0"/>
                  <a:ea typeface="Gotham Medium" charset="0"/>
                  <a:cs typeface="Gotham Medium" charset="0"/>
                  <a:sym typeface="Webdings" panose="05030102010509060703" pitchFamily="18" charset="2"/>
                </a:rPr>
                <a:t></a:t>
              </a:r>
              <a:endParaRPr lang="de-DE" sz="4400" dirty="0">
                <a:solidFill>
                  <a:srgbClr val="FF0000"/>
                </a:solidFill>
                <a:latin typeface="Gotham Medium" charset="0"/>
                <a:ea typeface="Gotham Medium" charset="0"/>
                <a:cs typeface="Gotham Medium" charset="0"/>
              </a:endParaRPr>
            </a:p>
          </p:txBody>
        </p:sp>
        <p:cxnSp>
          <p:nvCxnSpPr>
            <p:cNvPr id="31" name="Gerade Verbindung mit Pfeil 39">
              <a:extLst>
                <a:ext uri="{FF2B5EF4-FFF2-40B4-BE49-F238E27FC236}">
                  <a16:creationId xmlns:a16="http://schemas.microsoft.com/office/drawing/2014/main" id="{6CF61644-02EE-449A-A0CA-14A7F75E9D88}"/>
                </a:ext>
              </a:extLst>
            </p:cNvPr>
            <p:cNvCxnSpPr>
              <a:stCxn id="20" idx="1"/>
              <a:endCxn id="28" idx="3"/>
            </p:cNvCxnSpPr>
            <p:nvPr/>
          </p:nvCxnSpPr>
          <p:spPr>
            <a:xfrm flipH="1" flipV="1">
              <a:off x="3192733" y="3511652"/>
              <a:ext cx="2190745" cy="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2" name="Grafik 6">
            <a:extLst>
              <a:ext uri="{FF2B5EF4-FFF2-40B4-BE49-F238E27FC236}">
                <a16:creationId xmlns:a16="http://schemas.microsoft.com/office/drawing/2014/main" id="{4ADF78BD-07B7-4B35-A1B5-A4D2F561F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9" y="803540"/>
            <a:ext cx="5237241" cy="2464986"/>
          </a:xfrm>
          <a:prstGeom prst="rect">
            <a:avLst/>
          </a:prstGeom>
        </p:spPr>
      </p:pic>
      <p:grpSp>
        <p:nvGrpSpPr>
          <p:cNvPr id="33" name="Group 48">
            <a:extLst>
              <a:ext uri="{FF2B5EF4-FFF2-40B4-BE49-F238E27FC236}">
                <a16:creationId xmlns:a16="http://schemas.microsoft.com/office/drawing/2014/main" id="{9D519D60-CCFB-4E0A-A6B0-F6E7AAD056E6}"/>
              </a:ext>
            </a:extLst>
          </p:cNvPr>
          <p:cNvGrpSpPr>
            <a:grpSpLocks noChangeAspect="1"/>
          </p:cNvGrpSpPr>
          <p:nvPr/>
        </p:nvGrpSpPr>
        <p:grpSpPr>
          <a:xfrm>
            <a:off x="6836068" y="900120"/>
            <a:ext cx="4779668" cy="2271825"/>
            <a:chOff x="1136576" y="2562796"/>
            <a:chExt cx="5754688" cy="2735262"/>
          </a:xfrm>
        </p:grpSpPr>
        <p:sp>
          <p:nvSpPr>
            <p:cNvPr id="34" name="AutoShape 4">
              <a:extLst>
                <a:ext uri="{FF2B5EF4-FFF2-40B4-BE49-F238E27FC236}">
                  <a16:creationId xmlns:a16="http://schemas.microsoft.com/office/drawing/2014/main" id="{F7C0DB24-556F-4924-98EF-43E3861F3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576" y="3501008"/>
              <a:ext cx="5754688" cy="850900"/>
            </a:xfrm>
            <a:prstGeom prst="leftRightArrow">
              <a:avLst>
                <a:gd name="adj1" fmla="val 57463"/>
                <a:gd name="adj2" fmla="val 54292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de-DE" sz="1400" dirty="0">
                  <a:latin typeface="Arial" charset="0"/>
                </a:rPr>
                <a:t>Communication Backbone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C33F55A-8969-47F1-BB9D-603C46C16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39" y="2562796"/>
              <a:ext cx="4570412" cy="1116012"/>
              <a:chOff x="975" y="1813"/>
              <a:chExt cx="2879" cy="703"/>
            </a:xfrm>
          </p:grpSpPr>
          <p:grpSp>
            <p:nvGrpSpPr>
              <p:cNvPr id="61" name="Group 7">
                <a:extLst>
                  <a:ext uri="{FF2B5EF4-FFF2-40B4-BE49-F238E27FC236}">
                    <a16:creationId xmlns:a16="http://schemas.microsoft.com/office/drawing/2014/main" id="{C894679C-97DE-4883-AB83-2BD35C2D81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5" y="1813"/>
                <a:ext cx="635" cy="703"/>
                <a:chOff x="975" y="1813"/>
                <a:chExt cx="635" cy="703"/>
              </a:xfrm>
            </p:grpSpPr>
            <p:sp>
              <p:nvSpPr>
                <p:cNvPr id="71" name="Rectangle 8">
                  <a:extLst>
                    <a:ext uri="{FF2B5EF4-FFF2-40B4-BE49-F238E27FC236}">
                      <a16:creationId xmlns:a16="http://schemas.microsoft.com/office/drawing/2014/main" id="{B8555BC8-D96F-4CE5-A685-71D9DE535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 anchorCtr="1"/>
                <a:lstStyle/>
                <a:p>
                  <a:pPr algn="ctr"/>
                  <a:r>
                    <a:rPr lang="de-DE">
                      <a:latin typeface="Arial" charset="0"/>
                    </a:rPr>
                    <a:t>Service</a:t>
                  </a:r>
                </a:p>
              </p:txBody>
            </p:sp>
            <p:sp>
              <p:nvSpPr>
                <p:cNvPr id="72" name="AutoShape 9">
                  <a:extLst>
                    <a:ext uri="{FF2B5EF4-FFF2-40B4-BE49-F238E27FC236}">
                      <a16:creationId xmlns:a16="http://schemas.microsoft.com/office/drawing/2014/main" id="{A6C4BD5E-8893-4632-B92F-CF4501C32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2" name="Group 10">
                <a:extLst>
                  <a:ext uri="{FF2B5EF4-FFF2-40B4-BE49-F238E27FC236}">
                    <a16:creationId xmlns:a16="http://schemas.microsoft.com/office/drawing/2014/main" id="{27EF545D-8300-438F-8AE1-3BA4B4F7A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2" y="1813"/>
                <a:ext cx="635" cy="703"/>
                <a:chOff x="975" y="1813"/>
                <a:chExt cx="635" cy="703"/>
              </a:xfrm>
            </p:grpSpPr>
            <p:sp>
              <p:nvSpPr>
                <p:cNvPr id="69" name="Rectangle 11">
                  <a:extLst>
                    <a:ext uri="{FF2B5EF4-FFF2-40B4-BE49-F238E27FC236}">
                      <a16:creationId xmlns:a16="http://schemas.microsoft.com/office/drawing/2014/main" id="{70E533C6-7669-4D9D-9461-C5176074A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 anchorCtr="1"/>
                <a:lstStyle/>
                <a:p>
                  <a:pPr algn="ctr"/>
                  <a:r>
                    <a:rPr lang="de-DE">
                      <a:latin typeface="Arial" charset="0"/>
                    </a:rPr>
                    <a:t>Service</a:t>
                  </a:r>
                </a:p>
              </p:txBody>
            </p:sp>
            <p:sp>
              <p:nvSpPr>
                <p:cNvPr id="70" name="AutoShape 12">
                  <a:extLst>
                    <a:ext uri="{FF2B5EF4-FFF2-40B4-BE49-F238E27FC236}">
                      <a16:creationId xmlns:a16="http://schemas.microsoft.com/office/drawing/2014/main" id="{39AAE414-E3FF-4544-B1AF-7C6D68E36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3" name="Group 13">
                <a:extLst>
                  <a:ext uri="{FF2B5EF4-FFF2-40B4-BE49-F238E27FC236}">
                    <a16:creationId xmlns:a16="http://schemas.microsoft.com/office/drawing/2014/main" id="{98BDF80C-A433-48EA-A87F-20650BEDD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71" y="1813"/>
                <a:ext cx="635" cy="703"/>
                <a:chOff x="975" y="1813"/>
                <a:chExt cx="635" cy="703"/>
              </a:xfrm>
            </p:grpSpPr>
            <p:sp>
              <p:nvSpPr>
                <p:cNvPr id="67" name="Rectangle 14">
                  <a:extLst>
                    <a:ext uri="{FF2B5EF4-FFF2-40B4-BE49-F238E27FC236}">
                      <a16:creationId xmlns:a16="http://schemas.microsoft.com/office/drawing/2014/main" id="{6111F784-8B21-4E4A-A682-28F45DEE9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 anchorCtr="1"/>
                <a:lstStyle/>
                <a:p>
                  <a:pPr algn="ctr"/>
                  <a:r>
                    <a:rPr lang="de-DE">
                      <a:latin typeface="Arial" charset="0"/>
                    </a:rPr>
                    <a:t>Service</a:t>
                  </a:r>
                </a:p>
              </p:txBody>
            </p:sp>
            <p:sp>
              <p:nvSpPr>
                <p:cNvPr id="68" name="AutoShape 15">
                  <a:extLst>
                    <a:ext uri="{FF2B5EF4-FFF2-40B4-BE49-F238E27FC236}">
                      <a16:creationId xmlns:a16="http://schemas.microsoft.com/office/drawing/2014/main" id="{02BCA29A-810D-47A1-85EA-985CAAA45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64" name="Group 16">
                <a:extLst>
                  <a:ext uri="{FF2B5EF4-FFF2-40B4-BE49-F238E27FC236}">
                    <a16:creationId xmlns:a16="http://schemas.microsoft.com/office/drawing/2014/main" id="{52F8A598-984E-4B06-8E70-208CC30A6A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9" y="1813"/>
                <a:ext cx="635" cy="703"/>
                <a:chOff x="975" y="1813"/>
                <a:chExt cx="635" cy="703"/>
              </a:xfrm>
            </p:grpSpPr>
            <p:sp>
              <p:nvSpPr>
                <p:cNvPr id="65" name="Rectangle 17">
                  <a:extLst>
                    <a:ext uri="{FF2B5EF4-FFF2-40B4-BE49-F238E27FC236}">
                      <a16:creationId xmlns:a16="http://schemas.microsoft.com/office/drawing/2014/main" id="{11FE15B0-C043-4754-8EE0-BB1A990AF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 anchorCtr="1"/>
                <a:lstStyle/>
                <a:p>
                  <a:pPr algn="ctr"/>
                  <a:r>
                    <a:rPr lang="de-DE">
                      <a:latin typeface="Arial" charset="0"/>
                    </a:rPr>
                    <a:t>Service</a:t>
                  </a:r>
                </a:p>
              </p:txBody>
            </p:sp>
            <p:sp>
              <p:nvSpPr>
                <p:cNvPr id="66" name="AutoShape 18">
                  <a:extLst>
                    <a:ext uri="{FF2B5EF4-FFF2-40B4-BE49-F238E27FC236}">
                      <a16:creationId xmlns:a16="http://schemas.microsoft.com/office/drawing/2014/main" id="{175990A2-9714-44CE-A1A2-6F6FA3509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034909C0-6ECD-4D71-A5F0-4FEEA25A7A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39" y="4182046"/>
              <a:ext cx="1008062" cy="1116012"/>
              <a:chOff x="906" y="2833"/>
              <a:chExt cx="635" cy="703"/>
            </a:xfrm>
          </p:grpSpPr>
          <p:sp>
            <p:nvSpPr>
              <p:cNvPr id="59" name="Rectangle 20">
                <a:extLst>
                  <a:ext uri="{FF2B5EF4-FFF2-40B4-BE49-F238E27FC236}">
                    <a16:creationId xmlns:a16="http://schemas.microsoft.com/office/drawing/2014/main" id="{6E391B73-8E92-4B8D-AA71-0465139D1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3173"/>
                <a:ext cx="635" cy="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de-DE" sz="1400" dirty="0">
                    <a:latin typeface="Arial" charset="0"/>
                  </a:rPr>
                  <a:t>Consumer</a:t>
                </a:r>
              </a:p>
            </p:txBody>
          </p:sp>
          <p:sp>
            <p:nvSpPr>
              <p:cNvPr id="60" name="AutoShape 21">
                <a:extLst>
                  <a:ext uri="{FF2B5EF4-FFF2-40B4-BE49-F238E27FC236}">
                    <a16:creationId xmlns:a16="http://schemas.microsoft.com/office/drawing/2014/main" id="{241A9AB5-C8ED-4D89-AA94-945D8FDF5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" y="2833"/>
                <a:ext cx="159" cy="340"/>
              </a:xfrm>
              <a:prstGeom prst="upDownArrow">
                <a:avLst>
                  <a:gd name="adj1" fmla="val 50000"/>
                  <a:gd name="adj2" fmla="val 42767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5509CE57-6402-4E4D-B67E-FA5273CF5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2676" y="4182046"/>
              <a:ext cx="1008063" cy="1116012"/>
              <a:chOff x="906" y="2833"/>
              <a:chExt cx="635" cy="703"/>
            </a:xfrm>
          </p:grpSpPr>
          <p:sp>
            <p:nvSpPr>
              <p:cNvPr id="57" name="Rectangle 23">
                <a:extLst>
                  <a:ext uri="{FF2B5EF4-FFF2-40B4-BE49-F238E27FC236}">
                    <a16:creationId xmlns:a16="http://schemas.microsoft.com/office/drawing/2014/main" id="{146A5ADC-6B94-47CB-B20C-BAF195045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3173"/>
                <a:ext cx="635" cy="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de-DE" sz="1400" dirty="0">
                    <a:latin typeface="Arial" charset="0"/>
                  </a:rPr>
                  <a:t>Provider</a:t>
                </a:r>
                <a:br>
                  <a:rPr lang="de-DE" sz="1400" dirty="0">
                    <a:latin typeface="Arial" charset="0"/>
                  </a:rPr>
                </a:br>
                <a:r>
                  <a:rPr lang="de-DE" sz="1400" dirty="0">
                    <a:latin typeface="Arial" charset="0"/>
                  </a:rPr>
                  <a:t>Consumer</a:t>
                </a:r>
              </a:p>
            </p:txBody>
          </p:sp>
          <p:sp>
            <p:nvSpPr>
              <p:cNvPr id="58" name="AutoShape 24">
                <a:extLst>
                  <a:ext uri="{FF2B5EF4-FFF2-40B4-BE49-F238E27FC236}">
                    <a16:creationId xmlns:a16="http://schemas.microsoft.com/office/drawing/2014/main" id="{5FF81396-CD7F-411B-89C7-45AF44215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" y="2833"/>
                <a:ext cx="159" cy="340"/>
              </a:xfrm>
              <a:prstGeom prst="upDownArrow">
                <a:avLst>
                  <a:gd name="adj1" fmla="val 50000"/>
                  <a:gd name="adj2" fmla="val 42767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8" name="Group 25">
              <a:extLst>
                <a:ext uri="{FF2B5EF4-FFF2-40B4-BE49-F238E27FC236}">
                  <a16:creationId xmlns:a16="http://schemas.microsoft.com/office/drawing/2014/main" id="{D8CADB11-04A8-4E8B-87E4-CE2C6718A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1714" y="4182046"/>
              <a:ext cx="1008062" cy="1116012"/>
              <a:chOff x="906" y="2833"/>
              <a:chExt cx="635" cy="70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FCC3AF1-2934-4804-8FF8-CBB562C49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3173"/>
                <a:ext cx="635" cy="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de-DE" sz="1400" dirty="0">
                    <a:latin typeface="Arial" charset="0"/>
                  </a:rPr>
                  <a:t>Provider</a:t>
                </a:r>
                <a:br>
                  <a:rPr lang="de-DE" sz="1400" dirty="0">
                    <a:latin typeface="Arial" charset="0"/>
                  </a:rPr>
                </a:br>
                <a:r>
                  <a:rPr lang="de-DE" sz="1400" dirty="0">
                    <a:latin typeface="Arial" charset="0"/>
                  </a:rPr>
                  <a:t>Consumer</a:t>
                </a:r>
              </a:p>
            </p:txBody>
          </p:sp>
          <p:sp>
            <p:nvSpPr>
              <p:cNvPr id="56" name="AutoShape 27">
                <a:extLst>
                  <a:ext uri="{FF2B5EF4-FFF2-40B4-BE49-F238E27FC236}">
                    <a16:creationId xmlns:a16="http://schemas.microsoft.com/office/drawing/2014/main" id="{B33CFAE3-5C7D-498D-A65D-094EEF55F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" y="2833"/>
                <a:ext cx="159" cy="340"/>
              </a:xfrm>
              <a:prstGeom prst="upDownArrow">
                <a:avLst>
                  <a:gd name="adj1" fmla="val 50000"/>
                  <a:gd name="adj2" fmla="val 42767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9" name="Group 30">
              <a:extLst>
                <a:ext uri="{FF2B5EF4-FFF2-40B4-BE49-F238E27FC236}">
                  <a16:creationId xmlns:a16="http://schemas.microsoft.com/office/drawing/2014/main" id="{26C535BD-22BA-4A72-A20A-25859B153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639" y="2562796"/>
              <a:ext cx="4570412" cy="1116012"/>
              <a:chOff x="975" y="1813"/>
              <a:chExt cx="2879" cy="703"/>
            </a:xfrm>
          </p:grpSpPr>
          <p:grpSp>
            <p:nvGrpSpPr>
              <p:cNvPr id="43" name="Group 31">
                <a:extLst>
                  <a:ext uri="{FF2B5EF4-FFF2-40B4-BE49-F238E27FC236}">
                    <a16:creationId xmlns:a16="http://schemas.microsoft.com/office/drawing/2014/main" id="{8F371A9F-0332-4E8E-BF3F-377DE72EEC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5" y="1813"/>
                <a:ext cx="635" cy="703"/>
                <a:chOff x="975" y="1813"/>
                <a:chExt cx="635" cy="703"/>
              </a:xfrm>
            </p:grpSpPr>
            <p:sp>
              <p:nvSpPr>
                <p:cNvPr id="53" name="Rectangle 32">
                  <a:extLst>
                    <a:ext uri="{FF2B5EF4-FFF2-40B4-BE49-F238E27FC236}">
                      <a16:creationId xmlns:a16="http://schemas.microsoft.com/office/drawing/2014/main" id="{3F6260B6-BA82-4CD6-9A44-60311CB6C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 anchorCtr="1"/>
                <a:lstStyle/>
                <a:p>
                  <a:pPr algn="ctr"/>
                  <a:r>
                    <a:rPr lang="de-DE" sz="1400" dirty="0">
                      <a:latin typeface="Arial" charset="0"/>
                    </a:rPr>
                    <a:t>Provider</a:t>
                  </a:r>
                  <a:br>
                    <a:rPr lang="de-DE" sz="1400" dirty="0">
                      <a:latin typeface="Arial" charset="0"/>
                    </a:rPr>
                  </a:br>
                  <a:r>
                    <a:rPr lang="de-DE" sz="1400" dirty="0">
                      <a:latin typeface="Arial" charset="0"/>
                    </a:rPr>
                    <a:t>Consumer</a:t>
                  </a:r>
                </a:p>
              </p:txBody>
            </p:sp>
            <p:sp>
              <p:nvSpPr>
                <p:cNvPr id="54" name="AutoShape 33">
                  <a:extLst>
                    <a:ext uri="{FF2B5EF4-FFF2-40B4-BE49-F238E27FC236}">
                      <a16:creationId xmlns:a16="http://schemas.microsoft.com/office/drawing/2014/main" id="{3F22C1EC-0711-46DE-BCA5-F523F49F9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4" name="Group 34">
                <a:extLst>
                  <a:ext uri="{FF2B5EF4-FFF2-40B4-BE49-F238E27FC236}">
                    <a16:creationId xmlns:a16="http://schemas.microsoft.com/office/drawing/2014/main" id="{D05DD2BB-A946-437F-8965-E6CCEA5364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2" y="1813"/>
                <a:ext cx="635" cy="703"/>
                <a:chOff x="975" y="1813"/>
                <a:chExt cx="635" cy="703"/>
              </a:xfrm>
            </p:grpSpPr>
            <p:sp>
              <p:nvSpPr>
                <p:cNvPr id="51" name="Rectangle 35">
                  <a:extLst>
                    <a:ext uri="{FF2B5EF4-FFF2-40B4-BE49-F238E27FC236}">
                      <a16:creationId xmlns:a16="http://schemas.microsoft.com/office/drawing/2014/main" id="{606F4C62-B624-4339-9AC0-E6977BC12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 anchorCtr="1"/>
                <a:lstStyle/>
                <a:p>
                  <a:pPr algn="ctr"/>
                  <a:r>
                    <a:rPr lang="de-DE" sz="1400" dirty="0">
                      <a:latin typeface="Arial" charset="0"/>
                    </a:rPr>
                    <a:t>Provider</a:t>
                  </a:r>
                </a:p>
              </p:txBody>
            </p:sp>
            <p:sp>
              <p:nvSpPr>
                <p:cNvPr id="52" name="AutoShape 36">
                  <a:extLst>
                    <a:ext uri="{FF2B5EF4-FFF2-40B4-BE49-F238E27FC236}">
                      <a16:creationId xmlns:a16="http://schemas.microsoft.com/office/drawing/2014/main" id="{64F67D65-A54C-4CBD-8AA4-EBFC56E535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5" name="Group 37">
                <a:extLst>
                  <a:ext uri="{FF2B5EF4-FFF2-40B4-BE49-F238E27FC236}">
                    <a16:creationId xmlns:a16="http://schemas.microsoft.com/office/drawing/2014/main" id="{0913D9B0-7265-4DBE-BC43-3C1075E55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71" y="1813"/>
                <a:ext cx="635" cy="703"/>
                <a:chOff x="975" y="1813"/>
                <a:chExt cx="635" cy="703"/>
              </a:xfrm>
            </p:grpSpPr>
            <p:sp>
              <p:nvSpPr>
                <p:cNvPr id="49" name="Rectangle 38">
                  <a:extLst>
                    <a:ext uri="{FF2B5EF4-FFF2-40B4-BE49-F238E27FC236}">
                      <a16:creationId xmlns:a16="http://schemas.microsoft.com/office/drawing/2014/main" id="{9233FB2E-706B-45C5-BE7F-024B489F8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 anchorCtr="1"/>
                <a:lstStyle/>
                <a:p>
                  <a:pPr algn="ctr"/>
                  <a:r>
                    <a:rPr lang="de-DE" sz="1400" dirty="0">
                      <a:latin typeface="Arial" charset="0"/>
                    </a:rPr>
                    <a:t>Provider</a:t>
                  </a:r>
                </a:p>
              </p:txBody>
            </p:sp>
            <p:sp>
              <p:nvSpPr>
                <p:cNvPr id="50" name="AutoShape 39">
                  <a:extLst>
                    <a:ext uri="{FF2B5EF4-FFF2-40B4-BE49-F238E27FC236}">
                      <a16:creationId xmlns:a16="http://schemas.microsoft.com/office/drawing/2014/main" id="{57684B28-CE45-43D4-A440-1B95560B4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grpSp>
            <p:nvGrpSpPr>
              <p:cNvPr id="46" name="Group 40">
                <a:extLst>
                  <a:ext uri="{FF2B5EF4-FFF2-40B4-BE49-F238E27FC236}">
                    <a16:creationId xmlns:a16="http://schemas.microsoft.com/office/drawing/2014/main" id="{F8C34280-DC48-4663-ABE7-08825FE252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9" y="1813"/>
                <a:ext cx="635" cy="703"/>
                <a:chOff x="975" y="1813"/>
                <a:chExt cx="635" cy="703"/>
              </a:xfrm>
            </p:grpSpPr>
            <p:sp>
              <p:nvSpPr>
                <p:cNvPr id="47" name="Rectangle 41">
                  <a:extLst>
                    <a:ext uri="{FF2B5EF4-FFF2-40B4-BE49-F238E27FC236}">
                      <a16:creationId xmlns:a16="http://schemas.microsoft.com/office/drawing/2014/main" id="{4AA45871-83E2-492A-B37A-2981509FA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1813"/>
                  <a:ext cx="635" cy="363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 anchorCtr="1"/>
                <a:lstStyle/>
                <a:p>
                  <a:pPr algn="ctr"/>
                  <a:r>
                    <a:rPr lang="de-DE" sz="1400" dirty="0">
                      <a:latin typeface="Arial" charset="0"/>
                    </a:rPr>
                    <a:t>Consumer</a:t>
                  </a:r>
                </a:p>
              </p:txBody>
            </p:sp>
            <p:sp>
              <p:nvSpPr>
                <p:cNvPr id="48" name="AutoShape 42">
                  <a:extLst>
                    <a:ext uri="{FF2B5EF4-FFF2-40B4-BE49-F238E27FC236}">
                      <a16:creationId xmlns:a16="http://schemas.microsoft.com/office/drawing/2014/main" id="{A6B6C22D-3CE9-4D72-8BED-53D4CE681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3" y="2176"/>
                  <a:ext cx="159" cy="340"/>
                </a:xfrm>
                <a:prstGeom prst="upDownArrow">
                  <a:avLst>
                    <a:gd name="adj1" fmla="val 50000"/>
                    <a:gd name="adj2" fmla="val 42767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40" name="Group 25">
              <a:extLst>
                <a:ext uri="{FF2B5EF4-FFF2-40B4-BE49-F238E27FC236}">
                  <a16:creationId xmlns:a16="http://schemas.microsoft.com/office/drawing/2014/main" id="{8F3A8764-3DCB-4B78-A91E-F16DBFD963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4431" y="4182046"/>
              <a:ext cx="1008062" cy="1116012"/>
              <a:chOff x="906" y="2833"/>
              <a:chExt cx="635" cy="703"/>
            </a:xfrm>
          </p:grpSpPr>
          <p:sp>
            <p:nvSpPr>
              <p:cNvPr id="41" name="Rectangle 26">
                <a:extLst>
                  <a:ext uri="{FF2B5EF4-FFF2-40B4-BE49-F238E27FC236}">
                    <a16:creationId xmlns:a16="http://schemas.microsoft.com/office/drawing/2014/main" id="{27637B12-8EB3-4E1D-9EE6-0BE90C3D7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3173"/>
                <a:ext cx="635" cy="36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 anchorCtr="1"/>
              <a:lstStyle/>
              <a:p>
                <a:pPr algn="ctr"/>
                <a:r>
                  <a:rPr lang="de-DE" sz="1400" dirty="0">
                    <a:latin typeface="Arial" charset="0"/>
                  </a:rPr>
                  <a:t>Provider</a:t>
                </a:r>
              </a:p>
            </p:txBody>
          </p:sp>
          <p:sp>
            <p:nvSpPr>
              <p:cNvPr id="42" name="AutoShape 27">
                <a:extLst>
                  <a:ext uri="{FF2B5EF4-FFF2-40B4-BE49-F238E27FC236}">
                    <a16:creationId xmlns:a16="http://schemas.microsoft.com/office/drawing/2014/main" id="{FE384FFE-7CDE-4F8C-BD15-FEF6901FE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4" y="2833"/>
                <a:ext cx="159" cy="340"/>
              </a:xfrm>
              <a:prstGeom prst="upDownArrow">
                <a:avLst>
                  <a:gd name="adj1" fmla="val 50000"/>
                  <a:gd name="adj2" fmla="val 42767"/>
                </a:avLst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CBA5CD-D35A-4F6E-9008-4743A1AF2F65}"/>
              </a:ext>
            </a:extLst>
          </p:cNvPr>
          <p:cNvSpPr txBox="1"/>
          <p:nvPr/>
        </p:nvSpPr>
        <p:spPr>
          <a:xfrm>
            <a:off x="225765" y="6216631"/>
            <a:ext cx="29213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App at </a:t>
            </a:r>
            <a:r>
              <a:rPr lang="en-US" sz="1400" dirty="0">
                <a:hlinkClick r:id="rId8"/>
              </a:rPr>
              <a:t>https://github.com/IHE/sdpi-fhir/tree/master/Tooling/sdc11073</a:t>
            </a:r>
            <a:r>
              <a:rPr lang="en-US" sz="1400" dirty="0"/>
              <a:t>  </a:t>
            </a: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22F490F3-B40D-4685-8B80-D103B4C33329}"/>
              </a:ext>
            </a:extLst>
          </p:cNvPr>
          <p:cNvSpPr/>
          <p:nvPr/>
        </p:nvSpPr>
        <p:spPr>
          <a:xfrm>
            <a:off x="4447951" y="5822097"/>
            <a:ext cx="923533" cy="789069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Reference Provider MDIB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1FBCD53-7AE7-43FF-B901-6902D85CBB78}"/>
              </a:ext>
            </a:extLst>
          </p:cNvPr>
          <p:cNvCxnSpPr>
            <a:cxnSpLocks/>
          </p:cNvCxnSpPr>
          <p:nvPr/>
        </p:nvCxnSpPr>
        <p:spPr>
          <a:xfrm flipV="1">
            <a:off x="5371484" y="5308890"/>
            <a:ext cx="510633" cy="5132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D42F3E5-80D2-4476-9578-EFA1B07B5F21}"/>
              </a:ext>
            </a:extLst>
          </p:cNvPr>
          <p:cNvSpPr txBox="1"/>
          <p:nvPr/>
        </p:nvSpPr>
        <p:spPr>
          <a:xfrm>
            <a:off x="355459" y="3784820"/>
            <a:ext cx="304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Compares actual exchanges (from PROVIDER SUT) with Reference MDIB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38183943-CC52-4FC4-B051-C4072AF52794}"/>
              </a:ext>
            </a:extLst>
          </p:cNvPr>
          <p:cNvSpPr/>
          <p:nvPr/>
        </p:nvSpPr>
        <p:spPr>
          <a:xfrm>
            <a:off x="5936441" y="1879375"/>
            <a:ext cx="671095" cy="306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Folded Corner 77">
            <a:extLst>
              <a:ext uri="{FF2B5EF4-FFF2-40B4-BE49-F238E27FC236}">
                <a16:creationId xmlns:a16="http://schemas.microsoft.com/office/drawing/2014/main" id="{2D60A8D1-716B-4F0E-8616-797D9B14930C}"/>
              </a:ext>
            </a:extLst>
          </p:cNvPr>
          <p:cNvSpPr/>
          <p:nvPr/>
        </p:nvSpPr>
        <p:spPr>
          <a:xfrm>
            <a:off x="6571246" y="5759552"/>
            <a:ext cx="1023420" cy="532454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TLS Certificates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38A6460-5C79-4DFE-9F3E-EAE143CD92BC}"/>
              </a:ext>
            </a:extLst>
          </p:cNvPr>
          <p:cNvCxnSpPr>
            <a:cxnSpLocks/>
          </p:cNvCxnSpPr>
          <p:nvPr/>
        </p:nvCxnSpPr>
        <p:spPr>
          <a:xfrm flipH="1" flipV="1">
            <a:off x="6171795" y="5308889"/>
            <a:ext cx="399451" cy="450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9A9D573-92E4-4A4D-AE24-FA0AC55ED529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7594666" y="5421399"/>
            <a:ext cx="1046029" cy="604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0E49FC7-0995-44EE-9056-438A27062986}"/>
              </a:ext>
            </a:extLst>
          </p:cNvPr>
          <p:cNvSpPr/>
          <p:nvPr/>
        </p:nvSpPr>
        <p:spPr>
          <a:xfrm>
            <a:off x="4411604" y="4317405"/>
            <a:ext cx="703400" cy="2115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0E4FF8-520A-4F2A-8001-F64B8C918D85}"/>
              </a:ext>
            </a:extLst>
          </p:cNvPr>
          <p:cNvSpPr txBox="1"/>
          <p:nvPr/>
        </p:nvSpPr>
        <p:spPr>
          <a:xfrm>
            <a:off x="8117680" y="6228090"/>
            <a:ext cx="29213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MDIB &amp; Certificates @  </a:t>
            </a:r>
            <a:r>
              <a:rPr lang="en-US" sz="1400" dirty="0">
                <a:hlinkClick r:id="rId9"/>
              </a:rPr>
              <a:t>https://confluence.hl7.org/x/LZLGBg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6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76" grpId="0"/>
      <p:bldP spid="77" grpId="0" animBg="1"/>
      <p:bldP spid="78" grpId="0" animBg="1"/>
      <p:bldP spid="86" grpId="0" animBg="1"/>
      <p:bldP spid="8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</a:t>
            </a:r>
            <a:r>
              <a:rPr lang="en-US" i="1" dirty="0">
                <a:solidFill>
                  <a:srgbClr val="0070C0"/>
                </a:solidFill>
              </a:rPr>
              <a:t>IHE DE PAT #7 ‘22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A004B5-5824-4926-A553-47D3EDD4DB94}"/>
              </a:ext>
            </a:extLst>
          </p:cNvPr>
          <p:cNvGrpSpPr>
            <a:grpSpLocks noChangeAspect="1"/>
          </p:cNvGrpSpPr>
          <p:nvPr/>
        </p:nvGrpSpPr>
        <p:grpSpPr>
          <a:xfrm>
            <a:off x="7528374" y="787964"/>
            <a:ext cx="4549330" cy="5715884"/>
            <a:chOff x="6515098" y="1039529"/>
            <a:chExt cx="4716379" cy="5307520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10D549E5-9EDA-426B-BE97-E5956F3DE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098" y="1039529"/>
              <a:ext cx="4278789" cy="50292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304D2E-60D4-4C70-AC52-007CE7133707}"/>
                </a:ext>
              </a:extLst>
            </p:cNvPr>
            <p:cNvSpPr txBox="1"/>
            <p:nvPr/>
          </p:nvSpPr>
          <p:spPr>
            <a:xfrm>
              <a:off x="6515098" y="6039272"/>
              <a:ext cx="471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 </a:t>
              </a:r>
              <a:r>
                <a:rPr lang="en-US" sz="1400" dirty="0">
                  <a:hlinkClick r:id="rId3"/>
                </a:rPr>
                <a:t>https://confluence.hl7.org/x/LZLGBg</a:t>
              </a:r>
              <a:r>
                <a:rPr lang="en-US" sz="1400" dirty="0"/>
                <a:t> 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185E50-8B70-4F6F-856D-D6AFB90ABDDE}"/>
              </a:ext>
            </a:extLst>
          </p:cNvPr>
          <p:cNvSpPr txBox="1"/>
          <p:nvPr/>
        </p:nvSpPr>
        <p:spPr>
          <a:xfrm>
            <a:off x="583421" y="4255413"/>
            <a:ext cx="656348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What current PAT testing does </a:t>
            </a:r>
            <a:r>
              <a:rPr lang="en-US" sz="2000" b="1" i="1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include: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Unit Testing (automation)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Consumer SUT Testing (unit)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Proxy (with security)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Test “Engine” w/ scripts &amp; reports &amp; configuration …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(see </a:t>
            </a:r>
            <a:r>
              <a:rPr lang="en-US" dirty="0" err="1">
                <a:solidFill>
                  <a:srgbClr val="0070C0"/>
                </a:solidFill>
              </a:rPr>
              <a:t>sdcTest</a:t>
            </a:r>
            <a:r>
              <a:rPr lang="en-US" dirty="0">
                <a:solidFill>
                  <a:srgbClr val="0070C0"/>
                </a:solidFill>
              </a:rPr>
              <a:t> in </a:t>
            </a:r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sdpi-fhir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en-US" dirty="0">
                <a:solidFill>
                  <a:srgbClr val="0070C0"/>
                </a:solidFill>
              </a:rPr>
              <a:t> repo)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99339-5771-4322-A3F9-C18F2401EF23}"/>
              </a:ext>
            </a:extLst>
          </p:cNvPr>
          <p:cNvSpPr txBox="1"/>
          <p:nvPr/>
        </p:nvSpPr>
        <p:spPr>
          <a:xfrm>
            <a:off x="583421" y="1250989"/>
            <a:ext cx="49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See </a:t>
            </a:r>
            <a:r>
              <a:rPr lang="en-US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 #7 Test Matrix </a:t>
            </a:r>
            <a:r>
              <a:rPr lang="en-US" b="1" dirty="0">
                <a:solidFill>
                  <a:srgbClr val="0070C0"/>
                </a:solidFill>
              </a:rPr>
              <a:t>for Example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B91E7-8454-4CEA-8B9F-AC7A8370B862}"/>
              </a:ext>
            </a:extLst>
          </p:cNvPr>
          <p:cNvSpPr txBox="1"/>
          <p:nvPr/>
        </p:nvSpPr>
        <p:spPr>
          <a:xfrm>
            <a:off x="583422" y="2098071"/>
            <a:ext cx="6765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What does a PAT testing event look like?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Configure &amp; connect systems </a:t>
            </a:r>
            <a:r>
              <a:rPr lang="en-US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 network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settings (e.g., #7)</a:t>
            </a:r>
            <a:endParaRPr lang="en-US" dirty="0">
              <a:solidFill>
                <a:srgbClr val="0070C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SDC PROVIDER systems tested w/ </a:t>
            </a:r>
            <a:r>
              <a:rPr lang="en-US" b="1" dirty="0">
                <a:solidFill>
                  <a:srgbClr val="0070C0"/>
                </a:solidFill>
              </a:rPr>
              <a:t>Reference Consumer App</a:t>
            </a:r>
          </a:p>
          <a:p>
            <a:pPr marL="1027113" lvl="2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(akin to Pre-CAT … or </a:t>
            </a:r>
            <a:r>
              <a:rPr lang="en-US" b="1" i="1" dirty="0">
                <a:solidFill>
                  <a:srgbClr val="0070C0"/>
                </a:solidFill>
              </a:rPr>
              <a:t>Pre-PAT testing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SDC PROVIDER &amp; CONSUMER systems work through the test sequences for </a:t>
            </a:r>
            <a:r>
              <a:rPr lang="en-US" b="1" i="1" dirty="0">
                <a:solidFill>
                  <a:srgbClr val="0070C0"/>
                </a:solidFill>
              </a:rPr>
              <a:t>interoperability</a:t>
            </a:r>
            <a:r>
              <a:rPr lang="en-US" dirty="0">
                <a:solidFill>
                  <a:srgbClr val="0070C0"/>
                </a:solidFill>
              </a:rPr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30715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Tool Strategy – </a:t>
            </a:r>
            <a:r>
              <a:rPr lang="en-US" i="1" dirty="0">
                <a:solidFill>
                  <a:srgbClr val="0070C0"/>
                </a:solidFill>
              </a:rPr>
              <a:t>Testing  for HIMSS’23 &amp; Beyond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CFC79-98DD-412F-8411-EFB0D9AEE1D9}"/>
              </a:ext>
            </a:extLst>
          </p:cNvPr>
          <p:cNvSpPr txBox="1"/>
          <p:nvPr/>
        </p:nvSpPr>
        <p:spPr>
          <a:xfrm>
            <a:off x="577516" y="981777"/>
            <a:ext cx="1025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HIMSS’23 Interoperability Showcase Demo:  </a:t>
            </a:r>
            <a:r>
              <a:rPr lang="en-US" sz="2400" b="1" i="1" dirty="0">
                <a:solidFill>
                  <a:srgbClr val="0070C0"/>
                </a:solidFill>
              </a:rPr>
              <a:t>Silent ICU (incl. DAS / DIS Support)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F958B-F414-47AE-BB51-56D5442B054E}"/>
              </a:ext>
            </a:extLst>
          </p:cNvPr>
          <p:cNvSpPr txBox="1"/>
          <p:nvPr/>
        </p:nvSpPr>
        <p:spPr>
          <a:xfrm>
            <a:off x="3973617" y="5109200"/>
            <a:ext cx="82183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Notes: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0070C0"/>
                </a:solidFill>
              </a:rPr>
              <a:t>PDQm</a:t>
            </a:r>
            <a:r>
              <a:rPr lang="en-US" sz="1600" dirty="0">
                <a:solidFill>
                  <a:srgbClr val="0070C0"/>
                </a:solidFill>
              </a:rPr>
              <a:t> &amp; EHR &amp; ACM included for illustrative purposes; may not be in ‘23 demo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70C0"/>
                </a:solidFill>
              </a:rPr>
              <a:t>SOMDS Gateway actors are specialized – not shown here - for each of the (4) profiles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70C0"/>
                </a:solidFill>
              </a:rPr>
              <a:t>SOMDS systems can integrate both Service Provider &amp; Consumer actors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70C0"/>
                </a:solidFill>
              </a:rPr>
              <a:t>Gateways can be bi-directional (both Service Provider &amp; Consumer actors)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BA3B60B-F1BC-4F96-BD04-979C6297F03C}"/>
              </a:ext>
            </a:extLst>
          </p:cNvPr>
          <p:cNvSpPr txBox="1"/>
          <p:nvPr/>
        </p:nvSpPr>
        <p:spPr>
          <a:xfrm>
            <a:off x="218268" y="6253583"/>
            <a:ext cx="2887579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See detailed scenarios posted at </a:t>
            </a:r>
            <a:r>
              <a:rPr lang="en-US" sz="1100" dirty="0">
                <a:hlinkClick r:id="rId2"/>
              </a:rPr>
              <a:t>Gemini Topic of Interest DAS + Smart Alerting Challenges </a:t>
            </a:r>
            <a:endParaRPr lang="en-US" sz="1100" dirty="0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73E226E-768E-44AD-8642-A6176D45BD1A}"/>
              </a:ext>
            </a:extLst>
          </p:cNvPr>
          <p:cNvGrpSpPr/>
          <p:nvPr/>
        </p:nvGrpSpPr>
        <p:grpSpPr>
          <a:xfrm>
            <a:off x="477540" y="1903170"/>
            <a:ext cx="4938980" cy="2491551"/>
            <a:chOff x="477540" y="1903170"/>
            <a:chExt cx="4938980" cy="249155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CFFB95-D998-47E3-83F6-7AC9117E4584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>
              <a:off x="1110401" y="3182661"/>
              <a:ext cx="1196058" cy="45972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BE4B412-B2A2-45C0-8DA0-ACFF2EC10E35}"/>
                </a:ext>
              </a:extLst>
            </p:cNvPr>
            <p:cNvCxnSpPr>
              <a:cxnSpLocks/>
              <a:stCxn id="35" idx="0"/>
              <a:endCxn id="11" idx="3"/>
            </p:cNvCxnSpPr>
            <p:nvPr/>
          </p:nvCxnSpPr>
          <p:spPr>
            <a:xfrm flipH="1" flipV="1">
              <a:off x="2939320" y="2108291"/>
              <a:ext cx="1844339" cy="67810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93ED04A-D341-471A-8F1B-82AB03B082C7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2306459" y="2313412"/>
              <a:ext cx="0" cy="1328977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4E1042-4ECA-41FA-880E-6D26A4C312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598" y="1903170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Vent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2F49EC-D4A6-44A6-9A50-3D9172FDD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540" y="277241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Pump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1469C0-35D3-431A-8139-285B15AD7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0798" y="278639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DAS AI System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EA51DF1-5F94-4678-BB39-E30356B36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598" y="364238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Monitor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F47E670-7FA9-4A23-87E7-293B38DD5B47}"/>
                </a:ext>
              </a:extLst>
            </p:cNvPr>
            <p:cNvCxnSpPr>
              <a:cxnSpLocks/>
              <a:stCxn id="35" idx="1"/>
              <a:endCxn id="16" idx="3"/>
            </p:cNvCxnSpPr>
            <p:nvPr/>
          </p:nvCxnSpPr>
          <p:spPr>
            <a:xfrm flipH="1" flipV="1">
              <a:off x="1743262" y="2977540"/>
              <a:ext cx="2407536" cy="13980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C4D3A7F-AF89-4BE8-8A7D-B868850C052A}"/>
                </a:ext>
              </a:extLst>
            </p:cNvPr>
            <p:cNvCxnSpPr>
              <a:cxnSpLocks/>
              <a:stCxn id="35" idx="2"/>
              <a:endCxn id="63" idx="3"/>
            </p:cNvCxnSpPr>
            <p:nvPr/>
          </p:nvCxnSpPr>
          <p:spPr>
            <a:xfrm flipH="1">
              <a:off x="2939320" y="3196641"/>
              <a:ext cx="1844339" cy="650869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86CDD4F-D82C-45C5-A2DE-B61CED6E3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0798" y="3984479"/>
              <a:ext cx="1265722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SAS</a:t>
              </a: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7CD6B22-571B-41A9-9D11-56357C0BA517}"/>
                </a:ext>
              </a:extLst>
            </p:cNvPr>
            <p:cNvCxnSpPr>
              <a:cxnSpLocks/>
              <a:stCxn id="63" idx="3"/>
              <a:endCxn id="114" idx="1"/>
            </p:cNvCxnSpPr>
            <p:nvPr/>
          </p:nvCxnSpPr>
          <p:spPr>
            <a:xfrm>
              <a:off x="2939320" y="3847510"/>
              <a:ext cx="1211478" cy="342090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278E900-6161-4EB5-ACCF-77C9F6BA9A58}"/>
                </a:ext>
              </a:extLst>
            </p:cNvPr>
            <p:cNvCxnSpPr>
              <a:cxnSpLocks/>
              <a:stCxn id="114" idx="0"/>
              <a:endCxn id="35" idx="2"/>
            </p:cNvCxnSpPr>
            <p:nvPr/>
          </p:nvCxnSpPr>
          <p:spPr>
            <a:xfrm flipV="1">
              <a:off x="4783659" y="3196641"/>
              <a:ext cx="0" cy="78783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E09AD08-B939-4CF9-BFF1-D397C0D7A7F0}"/>
              </a:ext>
            </a:extLst>
          </p:cNvPr>
          <p:cNvSpPr txBox="1"/>
          <p:nvPr/>
        </p:nvSpPr>
        <p:spPr>
          <a:xfrm>
            <a:off x="218268" y="5245607"/>
            <a:ext cx="356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SAS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0070C0"/>
                </a:solidFill>
              </a:rPr>
              <a:t>Smart Alert System</a:t>
            </a:r>
          </a:p>
          <a:p>
            <a:r>
              <a:rPr lang="en-US" sz="1200" b="1" dirty="0"/>
              <a:t>DAS AI = </a:t>
            </a:r>
            <a:r>
              <a:rPr lang="en-US" sz="1200" dirty="0">
                <a:solidFill>
                  <a:srgbClr val="0070C0"/>
                </a:solidFill>
              </a:rPr>
              <a:t>Distributed Alarm System / Alarm Integrator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BB1D55E-C2D6-4075-BE56-283980C7F512}"/>
              </a:ext>
            </a:extLst>
          </p:cNvPr>
          <p:cNvGrpSpPr/>
          <p:nvPr/>
        </p:nvGrpSpPr>
        <p:grpSpPr>
          <a:xfrm>
            <a:off x="294948" y="5809333"/>
            <a:ext cx="2734218" cy="326192"/>
            <a:chOff x="437000" y="5312584"/>
            <a:chExt cx="2734218" cy="32619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DF1EA8-3B65-4922-9F4D-8A6CE8F09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000" y="5322691"/>
              <a:ext cx="802398" cy="316085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&lt;SDC&gt;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606DA33-F54E-49C7-B0BB-67F9A8FE6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2910" y="5312584"/>
              <a:ext cx="802398" cy="326192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&lt;FHIR&gt;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91A295B-8F3E-4E00-9A79-7D09BC112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8820" y="5322691"/>
              <a:ext cx="802398" cy="316085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&lt;V2&gt;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AC54A0F-9E4D-401B-8208-8FF9B879FD61}"/>
              </a:ext>
            </a:extLst>
          </p:cNvPr>
          <p:cNvGrpSpPr/>
          <p:nvPr/>
        </p:nvGrpSpPr>
        <p:grpSpPr>
          <a:xfrm>
            <a:off x="2939320" y="2991520"/>
            <a:ext cx="7098343" cy="2016809"/>
            <a:chOff x="2939320" y="2991520"/>
            <a:chExt cx="7098343" cy="2016809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37ACE33-5AE6-4CB7-B9F2-54570D7728AF}"/>
                </a:ext>
              </a:extLst>
            </p:cNvPr>
            <p:cNvSpPr txBox="1"/>
            <p:nvPr/>
          </p:nvSpPr>
          <p:spPr>
            <a:xfrm>
              <a:off x="7645689" y="3592453"/>
              <a:ext cx="1126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2BF44"/>
                  </a:solidFill>
                </a:rPr>
                <a:t>FHIR Search / </a:t>
              </a:r>
              <a:r>
                <a:rPr lang="en-US" sz="1200" b="1" dirty="0" err="1">
                  <a:solidFill>
                    <a:srgbClr val="72BF44"/>
                  </a:solidFill>
                </a:rPr>
                <a:t>PubSub</a:t>
              </a:r>
              <a:endParaRPr lang="en-US" sz="1200" b="1" dirty="0">
                <a:solidFill>
                  <a:srgbClr val="72BF44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1EBBD-0DFD-45F0-8CFD-4D7686A94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8031" y="3187344"/>
              <a:ext cx="1265722" cy="410236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FHIR Gateway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B2C3AE-FF1F-44AD-B251-A4C43C1EB3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941" y="3617386"/>
              <a:ext cx="1265722" cy="410236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Analytics / CDS / DIS 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A88201-7D3C-4737-854F-3044CD2246B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416520" y="2991520"/>
              <a:ext cx="551617" cy="369332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F37E3B1-6A93-43A4-A999-2EB4D2F59BAD}"/>
                </a:ext>
              </a:extLst>
            </p:cNvPr>
            <p:cNvCxnSpPr>
              <a:cxnSpLocks/>
              <a:stCxn id="65" idx="3"/>
              <a:endCxn id="34" idx="1"/>
            </p:cNvCxnSpPr>
            <p:nvPr/>
          </p:nvCxnSpPr>
          <p:spPr>
            <a:xfrm flipV="1">
              <a:off x="7633753" y="3822504"/>
              <a:ext cx="1138188" cy="6081"/>
            </a:xfrm>
            <a:prstGeom prst="straightConnector1">
              <a:avLst/>
            </a:prstGeom>
            <a:ln w="19050">
              <a:solidFill>
                <a:srgbClr val="72BF4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E7599C-E959-4D94-B707-4637EEB21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71941" y="4284311"/>
              <a:ext cx="1265722" cy="724018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PDQm</a:t>
              </a:r>
              <a:r>
                <a:rPr lang="en-US" sz="1400" dirty="0">
                  <a:solidFill>
                    <a:schemeClr val="tx1"/>
                  </a:solidFill>
                </a:rPr>
                <a:t> (supplier)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ADA0D7F-D4E3-4CBD-BCA2-C2641E6E20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8031" y="3624900"/>
              <a:ext cx="641241" cy="410236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FHIR </a:t>
              </a:r>
              <a:r>
                <a:rPr lang="en-US" sz="1400" dirty="0" err="1">
                  <a:solidFill>
                    <a:schemeClr val="tx1"/>
                  </a:solidFill>
                </a:rPr>
                <a:t>Msgs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BFF8D20-DA1E-4352-AF2F-3D39C3597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4253" y="3623467"/>
              <a:ext cx="679500" cy="410236"/>
            </a:xfrm>
            <a:prstGeom prst="rect">
              <a:avLst/>
            </a:prstGeom>
            <a:solidFill>
              <a:srgbClr val="72BF4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FHIR Server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BB8CAC74-CE73-4887-A207-D83A874D4398}"/>
                </a:ext>
              </a:extLst>
            </p:cNvPr>
            <p:cNvCxnSpPr>
              <a:cxnSpLocks/>
              <a:stCxn id="53" idx="1"/>
              <a:endCxn id="64" idx="2"/>
            </p:cNvCxnSpPr>
            <p:nvPr/>
          </p:nvCxnSpPr>
          <p:spPr>
            <a:xfrm flipH="1" flipV="1">
              <a:off x="6688652" y="4035136"/>
              <a:ext cx="2083289" cy="611184"/>
            </a:xfrm>
            <a:prstGeom prst="straightConnector1">
              <a:avLst/>
            </a:prstGeom>
            <a:ln w="19050">
              <a:solidFill>
                <a:srgbClr val="72BF4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9A4A04B-AF97-486A-9FC9-0FA14ABD7B52}"/>
                </a:ext>
              </a:extLst>
            </p:cNvPr>
            <p:cNvCxnSpPr>
              <a:cxnSpLocks/>
              <a:stCxn id="63" idx="3"/>
              <a:endCxn id="156" idx="0"/>
            </p:cNvCxnSpPr>
            <p:nvPr/>
          </p:nvCxnSpPr>
          <p:spPr>
            <a:xfrm flipV="1">
              <a:off x="2939320" y="3611039"/>
              <a:ext cx="3028819" cy="236471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DDE836C-D4CE-4AA1-A1B3-1EE5C69C5E6B}"/>
                </a:ext>
              </a:extLst>
            </p:cNvPr>
            <p:cNvSpPr txBox="1"/>
            <p:nvPr/>
          </p:nvSpPr>
          <p:spPr>
            <a:xfrm>
              <a:off x="7021498" y="4387502"/>
              <a:ext cx="129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2BF44"/>
                  </a:solidFill>
                </a:rPr>
                <a:t>ITI-78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3A15361-A4DA-44B9-B3B8-BEE4DD8A727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49162" y="3405918"/>
              <a:ext cx="848195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&lt;SDC&gt;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2CDC8C6-791D-40F2-973F-E71D68A28FEE}"/>
              </a:ext>
            </a:extLst>
          </p:cNvPr>
          <p:cNvGrpSpPr/>
          <p:nvPr/>
        </p:nvGrpSpPr>
        <p:grpSpPr>
          <a:xfrm>
            <a:off x="2939320" y="2056598"/>
            <a:ext cx="8062816" cy="1790912"/>
            <a:chOff x="2939320" y="2056598"/>
            <a:chExt cx="8062816" cy="17909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970CAF-AF0B-4C09-BB26-03D58A3B5E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8031" y="2058559"/>
              <a:ext cx="1265722" cy="827434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SOMDS V2 Gateway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(ACM AS /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DEC DOR)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025768-8455-4A5C-B439-46268708A460}"/>
                </a:ext>
              </a:extLst>
            </p:cNvPr>
            <p:cNvCxnSpPr>
              <a:cxnSpLocks/>
              <a:stCxn id="35" idx="3"/>
              <a:endCxn id="158" idx="0"/>
            </p:cNvCxnSpPr>
            <p:nvPr/>
          </p:nvCxnSpPr>
          <p:spPr>
            <a:xfrm flipV="1">
              <a:off x="5416520" y="2470315"/>
              <a:ext cx="559493" cy="521205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204B9F-6D99-4200-BD8A-3ECE39C5D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0632" y="2353490"/>
              <a:ext cx="1411504" cy="410242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ACM Alert Manager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CBE648-F99A-4CB7-9F5A-896668B92E72}"/>
                </a:ext>
              </a:extLst>
            </p:cNvPr>
            <p:cNvCxnSpPr>
              <a:cxnSpLocks/>
              <a:stCxn id="42" idx="1"/>
              <a:endCxn id="12" idx="3"/>
            </p:cNvCxnSpPr>
            <p:nvPr/>
          </p:nvCxnSpPr>
          <p:spPr>
            <a:xfrm flipH="1" flipV="1">
              <a:off x="7633753" y="2472276"/>
              <a:ext cx="1956879" cy="86335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9EFC177-C75C-458B-BEA3-5C255E083378}"/>
                </a:ext>
              </a:extLst>
            </p:cNvPr>
            <p:cNvSpPr txBox="1"/>
            <p:nvPr/>
          </p:nvSpPr>
          <p:spPr>
            <a:xfrm>
              <a:off x="8027947" y="2152022"/>
              <a:ext cx="129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PCD-4 / -5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DE69DBD-8046-4DF6-AF8B-A7F86E2AF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0632" y="2887104"/>
              <a:ext cx="1411504" cy="410242"/>
            </a:xfrm>
            <a:prstGeom prst="rect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EHR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BE49124-3548-4DBF-BD39-7BD69DB7A681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 flipV="1">
              <a:off x="7670198" y="2771246"/>
              <a:ext cx="1920434" cy="320979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123ECA1-9083-414A-AE12-C646E8C2373A}"/>
                </a:ext>
              </a:extLst>
            </p:cNvPr>
            <p:cNvSpPr txBox="1"/>
            <p:nvPr/>
          </p:nvSpPr>
          <p:spPr>
            <a:xfrm>
              <a:off x="7935041" y="2927152"/>
              <a:ext cx="129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PCD-1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B2EC8CE-788F-484D-8ABE-69AFFFBE18A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767417" y="2265194"/>
              <a:ext cx="827434" cy="410242"/>
            </a:xfrm>
            <a:prstGeom prst="rect">
              <a:avLst/>
            </a:prstGeom>
            <a:solidFill>
              <a:srgbClr val="CC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&lt;SDC&gt;</a:t>
              </a:r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35F41CA-E9A0-4658-B961-8748D7AEBBB1}"/>
                </a:ext>
              </a:extLst>
            </p:cNvPr>
            <p:cNvCxnSpPr>
              <a:cxnSpLocks/>
              <a:stCxn id="63" idx="3"/>
              <a:endCxn id="158" idx="1"/>
            </p:cNvCxnSpPr>
            <p:nvPr/>
          </p:nvCxnSpPr>
          <p:spPr>
            <a:xfrm flipV="1">
              <a:off x="2939320" y="2884032"/>
              <a:ext cx="3241814" cy="963478"/>
            </a:xfrm>
            <a:prstGeom prst="straightConnector1">
              <a:avLst/>
            </a:prstGeom>
            <a:ln w="19050">
              <a:solidFill>
                <a:srgbClr val="CCCCC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AD81338-DAF8-4E19-A5BF-41B6D4281FA1}"/>
              </a:ext>
            </a:extLst>
          </p:cNvPr>
          <p:cNvGrpSpPr/>
          <p:nvPr/>
        </p:nvGrpSpPr>
        <p:grpSpPr>
          <a:xfrm>
            <a:off x="387561" y="1795808"/>
            <a:ext cx="5339230" cy="3095952"/>
            <a:chOff x="387561" y="1795808"/>
            <a:chExt cx="5339230" cy="3095952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266156-7E8A-46E6-A60A-2312FCA5E030}"/>
                </a:ext>
              </a:extLst>
            </p:cNvPr>
            <p:cNvSpPr/>
            <p:nvPr/>
          </p:nvSpPr>
          <p:spPr>
            <a:xfrm>
              <a:off x="387561" y="1795808"/>
              <a:ext cx="5339230" cy="30959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DBDCBAE-17A1-4654-B723-917A9FB19A3A}"/>
                </a:ext>
              </a:extLst>
            </p:cNvPr>
            <p:cNvSpPr txBox="1"/>
            <p:nvPr/>
          </p:nvSpPr>
          <p:spPr>
            <a:xfrm>
              <a:off x="415803" y="4508903"/>
              <a:ext cx="3781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</a:rPr>
                <a:t>“Silent ICU” HIMSS’23 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9" grpId="0" animBg="1"/>
      <p:bldP spid="1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Possibilities but not Probabilities but .. Opportunities?!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“Basic Support” focuses on what we can do NOW with what we have in hand NOW, but in parallel there are activities that could provide additional opportunities for </a:t>
            </a:r>
            <a:r>
              <a:rPr lang="en-US" dirty="0">
                <a:solidFill>
                  <a:srgbClr val="0070C0"/>
                </a:solidFill>
              </a:rPr>
              <a:t>achieving RI+MC+RR support </a:t>
            </a:r>
            <a:r>
              <a:rPr lang="en-US" dirty="0"/>
              <a:t>… </a:t>
            </a:r>
            <a:r>
              <a:rPr lang="en-US" i="1" dirty="0">
                <a:solidFill>
                  <a:srgbClr val="0070C0"/>
                </a:solidFill>
              </a:rPr>
              <a:t>beyond basic!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1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Positive Risk Strategies – </a:t>
            </a:r>
            <a:r>
              <a:rPr lang="en-US" i="1" dirty="0">
                <a:solidFill>
                  <a:srgbClr val="0070C0"/>
                </a:solidFill>
              </a:rPr>
              <a:t>‘22 Gazelle Evolution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F9E1BF76-4BA3-4DF0-924A-D2E7A59B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810" y="1141544"/>
            <a:ext cx="5975688" cy="332583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132A4-B8A3-454B-A26A-D3C81CB69D28}"/>
              </a:ext>
            </a:extLst>
          </p:cNvPr>
          <p:cNvSpPr txBox="1"/>
          <p:nvPr/>
        </p:nvSpPr>
        <p:spPr>
          <a:xfrm>
            <a:off x="617366" y="1247696"/>
            <a:ext cx="5096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Gazelle 2022 Draft Roadmap includes: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ED9F-D2BE-43A6-B9FD-77EC1AC88F72}"/>
              </a:ext>
            </a:extLst>
          </p:cNvPr>
          <p:cNvSpPr txBox="1"/>
          <p:nvPr/>
        </p:nvSpPr>
        <p:spPr>
          <a:xfrm>
            <a:off x="1077478" y="2392388"/>
            <a:ext cx="703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EVS API (v1)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2240E3-426E-452D-A7E6-BA1697DD7BAA}"/>
              </a:ext>
            </a:extLst>
          </p:cNvPr>
          <p:cNvCxnSpPr>
            <a:cxnSpLocks/>
          </p:cNvCxnSpPr>
          <p:nvPr/>
        </p:nvCxnSpPr>
        <p:spPr>
          <a:xfrm flipV="1">
            <a:off x="3110125" y="2620892"/>
            <a:ext cx="2900453" cy="196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4D36E0-9B94-4BB0-AC9D-07C301E86362}"/>
              </a:ext>
            </a:extLst>
          </p:cNvPr>
          <p:cNvSpPr txBox="1"/>
          <p:nvPr/>
        </p:nvSpPr>
        <p:spPr>
          <a:xfrm>
            <a:off x="1077478" y="3199673"/>
            <a:ext cx="4583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New Gazelle Test Management (TM) User Interface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07DC7-9401-4AA6-9C80-75B53214B01A}"/>
              </a:ext>
            </a:extLst>
          </p:cNvPr>
          <p:cNvCxnSpPr>
            <a:cxnSpLocks/>
          </p:cNvCxnSpPr>
          <p:nvPr/>
        </p:nvCxnSpPr>
        <p:spPr>
          <a:xfrm flipV="1">
            <a:off x="5451455" y="2872992"/>
            <a:ext cx="867806" cy="4875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07D40B-6A00-4D5F-B852-DD63D811C516}"/>
              </a:ext>
            </a:extLst>
          </p:cNvPr>
          <p:cNvSpPr txBox="1"/>
          <p:nvPr/>
        </p:nvSpPr>
        <p:spPr>
          <a:xfrm>
            <a:off x="617366" y="4738197"/>
            <a:ext cx="11574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Probability:  </a:t>
            </a:r>
            <a:r>
              <a:rPr lang="en-US" sz="3200" b="1" i="1" dirty="0">
                <a:solidFill>
                  <a:srgbClr val="0070C0"/>
                </a:solidFill>
              </a:rPr>
              <a:t>Confidence this will actually happen?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9E093-AD82-4CEF-9B4E-39A8BD817E3F}"/>
              </a:ext>
            </a:extLst>
          </p:cNvPr>
          <p:cNvSpPr txBox="1"/>
          <p:nvPr/>
        </p:nvSpPr>
        <p:spPr>
          <a:xfrm>
            <a:off x="617366" y="5367820"/>
            <a:ext cx="519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Positive Risk?</a:t>
            </a:r>
            <a:endParaRPr lang="en-US" sz="3200" b="1" i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2DE2E-FB74-4016-AE8F-DF284EA045DB}"/>
              </a:ext>
            </a:extLst>
          </p:cNvPr>
          <p:cNvSpPr txBox="1"/>
          <p:nvPr/>
        </p:nvSpPr>
        <p:spPr>
          <a:xfrm>
            <a:off x="838199" y="5829485"/>
            <a:ext cx="1135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If it does in Q1, we may be able to leverage the EVS API for SDC test tool integration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9CDF65-80A8-4BBD-A965-F1C50ACA09C2}"/>
              </a:ext>
            </a:extLst>
          </p:cNvPr>
          <p:cNvSpPr txBox="1"/>
          <p:nvPr/>
        </p:nvSpPr>
        <p:spPr>
          <a:xfrm>
            <a:off x="2459201" y="6516674"/>
            <a:ext cx="10813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https://app.swaggerhub.com/apis/gazelletestbed/gazelle-evs_client_api/3.0#/</a:t>
            </a:r>
            <a:r>
              <a:rPr 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CA00D-4B8E-478C-8AB5-4B7364FF0695}"/>
              </a:ext>
            </a:extLst>
          </p:cNvPr>
          <p:cNvSpPr txBox="1"/>
          <p:nvPr/>
        </p:nvSpPr>
        <p:spPr>
          <a:xfrm>
            <a:off x="0" y="6493876"/>
            <a:ext cx="55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Consider (dated version):  </a:t>
            </a:r>
          </a:p>
        </p:txBody>
      </p:sp>
    </p:spTree>
    <p:extLst>
      <p:ext uri="{BB962C8B-B14F-4D97-AF65-F5344CB8AC3E}">
        <p14:creationId xmlns:p14="http://schemas.microsoft.com/office/powerpoint/2010/main" val="273317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&amp; RI+MC – </a:t>
            </a:r>
            <a:r>
              <a:rPr lang="en-US" i="1" dirty="0">
                <a:solidFill>
                  <a:srgbClr val="0070C0"/>
                </a:solidFill>
              </a:rPr>
              <a:t>“Basic” Support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F5E90-907F-48DC-B777-2103AC79B105}"/>
              </a:ext>
            </a:extLst>
          </p:cNvPr>
          <p:cNvSpPr txBox="1"/>
          <p:nvPr/>
        </p:nvSpPr>
        <p:spPr>
          <a:xfrm>
            <a:off x="588245" y="1387419"/>
            <a:ext cx="116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What does SDPi 1.0 “Basic” Support look like?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A1FF-CF28-4978-BE49-0F579921971E}"/>
              </a:ext>
            </a:extLst>
          </p:cNvPr>
          <p:cNvSpPr txBox="1"/>
          <p:nvPr/>
        </p:nvSpPr>
        <p:spPr>
          <a:xfrm>
            <a:off x="1083302" y="2181971"/>
            <a:ext cx="1110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Regulatory Ready / CA &amp; Tooling – 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77B17-0345-4F2B-BDEC-926312E7F209}"/>
              </a:ext>
            </a:extLst>
          </p:cNvPr>
          <p:cNvSpPr txBox="1"/>
          <p:nvPr/>
        </p:nvSpPr>
        <p:spPr>
          <a:xfrm>
            <a:off x="1525939" y="2705458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Test plans / cases incl. content as for previous profiles … </a:t>
            </a:r>
            <a:r>
              <a:rPr lang="en-US" sz="2000" b="1" i="1" dirty="0">
                <a:solidFill>
                  <a:srgbClr val="0070C0"/>
                </a:solidFill>
              </a:rPr>
              <a:t>but maintained external to test tooling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2BFAD-17B8-4404-A3D0-35010FD020FD}"/>
              </a:ext>
            </a:extLst>
          </p:cNvPr>
          <p:cNvSpPr txBox="1"/>
          <p:nvPr/>
        </p:nvSpPr>
        <p:spPr>
          <a:xfrm>
            <a:off x="1525939" y="3228945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IHE PAT events leveraged to continue test tooling &amp; test cases / scripts development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43C9E-080D-4A79-8790-0BD535A0C6D0}"/>
              </a:ext>
            </a:extLst>
          </p:cNvPr>
          <p:cNvSpPr txBox="1"/>
          <p:nvPr/>
        </p:nvSpPr>
        <p:spPr>
          <a:xfrm>
            <a:off x="1525938" y="3752432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Manually integrate into Gazelle … </a:t>
            </a:r>
            <a:r>
              <a:rPr lang="en-US" sz="2000" b="1" i="1" dirty="0">
                <a:solidFill>
                  <a:srgbClr val="0070C0"/>
                </a:solidFill>
              </a:rPr>
              <a:t>as for previous profiles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6A8BC-440C-4761-A97F-A28CCD1FF69C}"/>
              </a:ext>
            </a:extLst>
          </p:cNvPr>
          <p:cNvSpPr txBox="1"/>
          <p:nvPr/>
        </p:nvSpPr>
        <p:spPr>
          <a:xfrm>
            <a:off x="1525941" y="4275920"/>
            <a:ext cx="1066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Test plan / case information and linkages integrated into SST Database for basic RI – 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				traceability &amp; coverage from test cases to requirement sources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Positive Risk Strategies – </a:t>
            </a:r>
            <a:r>
              <a:rPr lang="en-US" i="1" dirty="0">
                <a:solidFill>
                  <a:srgbClr val="0070C0"/>
                </a:solidFill>
              </a:rPr>
              <a:t>SysML 2.0 Surfaces!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820FD-2D03-4750-86C4-6412CBE8F499}"/>
              </a:ext>
            </a:extLst>
          </p:cNvPr>
          <p:cNvSpPr txBox="1"/>
          <p:nvPr/>
        </p:nvSpPr>
        <p:spPr>
          <a:xfrm>
            <a:off x="617366" y="1754169"/>
            <a:ext cx="873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MBSE / SysML 2.0 recognized as opportunities to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3DF64-9C7C-4C28-A018-51E87BE99CA8}"/>
              </a:ext>
            </a:extLst>
          </p:cNvPr>
          <p:cNvSpPr txBox="1"/>
          <p:nvPr/>
        </p:nvSpPr>
        <p:spPr>
          <a:xfrm>
            <a:off x="1077478" y="2398212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Realize full potential of migrating to a “model centric” paradigm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80B9C-32BB-4230-91D6-097AEA82474D}"/>
              </a:ext>
            </a:extLst>
          </p:cNvPr>
          <p:cNvSpPr txBox="1"/>
          <p:nvPr/>
        </p:nvSpPr>
        <p:spPr>
          <a:xfrm>
            <a:off x="1077478" y="2859877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Move from Gherkin and ReqIF, which are functionally obviated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7C4E5-24D1-45D5-ACF6-A5BB7ED727C1}"/>
              </a:ext>
            </a:extLst>
          </p:cNvPr>
          <p:cNvSpPr txBox="1"/>
          <p:nvPr/>
        </p:nvSpPr>
        <p:spPr>
          <a:xfrm>
            <a:off x="617364" y="3627723"/>
            <a:ext cx="11574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Probability:  </a:t>
            </a:r>
            <a:r>
              <a:rPr lang="en-US" sz="3200" b="1" i="1" dirty="0">
                <a:solidFill>
                  <a:srgbClr val="0070C0"/>
                </a:solidFill>
              </a:rPr>
              <a:t>Not clear given the lack of tool vendor “betas”?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20918-7F6D-4EDF-8F5C-2EC8FEBD9514}"/>
              </a:ext>
            </a:extLst>
          </p:cNvPr>
          <p:cNvSpPr txBox="1"/>
          <p:nvPr/>
        </p:nvSpPr>
        <p:spPr>
          <a:xfrm>
            <a:off x="617366" y="4525023"/>
            <a:ext cx="519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Positive Risk?</a:t>
            </a:r>
            <a:endParaRPr lang="en-US" sz="3200" b="1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FE10F-930B-4F68-9634-2B8C73D34B29}"/>
              </a:ext>
            </a:extLst>
          </p:cNvPr>
          <p:cNvSpPr txBox="1"/>
          <p:nvPr/>
        </p:nvSpPr>
        <p:spPr>
          <a:xfrm>
            <a:off x="838199" y="4986688"/>
            <a:ext cx="1135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If we do start to use SysML 2.0 constructs, then when tooling surfaces … </a:t>
            </a:r>
            <a:r>
              <a:rPr lang="en-US" sz="2400" b="1" i="1" dirty="0">
                <a:solidFill>
                  <a:srgbClr val="0070C0"/>
                </a:solidFill>
              </a:rPr>
              <a:t>bang!</a:t>
            </a:r>
          </a:p>
        </p:txBody>
      </p:sp>
    </p:spTree>
    <p:extLst>
      <p:ext uri="{BB962C8B-B14F-4D97-AF65-F5344CB8AC3E}">
        <p14:creationId xmlns:p14="http://schemas.microsoft.com/office/powerpoint/2010/main" val="25096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agram, text&#10;&#10;Description automatically generated">
            <a:extLst>
              <a:ext uri="{FF2B5EF4-FFF2-40B4-BE49-F238E27FC236}">
                <a16:creationId xmlns:a16="http://schemas.microsoft.com/office/drawing/2014/main" id="{072A71C2-0A2B-4B64-838E-366863F5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0" y="1006809"/>
            <a:ext cx="5904772" cy="267283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Positive Risk Strategies – </a:t>
            </a:r>
            <a:r>
              <a:rPr lang="en-US" i="1" dirty="0">
                <a:solidFill>
                  <a:srgbClr val="0070C0"/>
                </a:solidFill>
              </a:rPr>
              <a:t>Alternate Standard Editor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6401-65E9-4B14-90E5-6ED162CA83BD}"/>
              </a:ext>
            </a:extLst>
          </p:cNvPr>
          <p:cNvSpPr txBox="1"/>
          <p:nvPr/>
        </p:nvSpPr>
        <p:spPr>
          <a:xfrm>
            <a:off x="617366" y="1439662"/>
            <a:ext cx="873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Consider: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7DDCC-8627-4648-BA1E-55F5428957C5}"/>
              </a:ext>
            </a:extLst>
          </p:cNvPr>
          <p:cNvSpPr txBox="1"/>
          <p:nvPr/>
        </p:nvSpPr>
        <p:spPr>
          <a:xfrm>
            <a:off x="617364" y="4715669"/>
            <a:ext cx="11574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Probability:</a:t>
            </a:r>
            <a:r>
              <a:rPr lang="en-US" sz="3200" b="1" i="1" dirty="0">
                <a:solidFill>
                  <a:srgbClr val="0070C0"/>
                </a:solidFill>
              </a:rPr>
              <a:t>  Definite maybe – but when? In 2022?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C8178-D9BB-4C07-A796-48E6F35F6C94}"/>
              </a:ext>
            </a:extLst>
          </p:cNvPr>
          <p:cNvSpPr txBox="1"/>
          <p:nvPr/>
        </p:nvSpPr>
        <p:spPr>
          <a:xfrm>
            <a:off x="617366" y="5515137"/>
            <a:ext cx="519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Positive Risk?</a:t>
            </a:r>
            <a:endParaRPr lang="en-US" sz="3200" b="1" i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A429E-D845-4314-8D65-D93EA4A95785}"/>
              </a:ext>
            </a:extLst>
          </p:cNvPr>
          <p:cNvSpPr txBox="1"/>
          <p:nvPr/>
        </p:nvSpPr>
        <p:spPr>
          <a:xfrm>
            <a:off x="838199" y="5976802"/>
            <a:ext cx="1135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Though not in time for SDPi 1.0, migration to this would be excellent for 2.0++!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E9631F-5C08-4159-99BF-4FDF1D07E299}"/>
              </a:ext>
            </a:extLst>
          </p:cNvPr>
          <p:cNvSpPr/>
          <p:nvPr/>
        </p:nvSpPr>
        <p:spPr>
          <a:xfrm>
            <a:off x="8103347" y="1331111"/>
            <a:ext cx="1668952" cy="187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E8CF33-0C3C-483A-BFDF-73D3B1C651E8}"/>
              </a:ext>
            </a:extLst>
          </p:cNvPr>
          <p:cNvCxnSpPr>
            <a:cxnSpLocks/>
          </p:cNvCxnSpPr>
          <p:nvPr/>
        </p:nvCxnSpPr>
        <p:spPr>
          <a:xfrm>
            <a:off x="2620892" y="1753085"/>
            <a:ext cx="5395535" cy="588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320B6C-B70A-4935-8D07-0666E38F520E}"/>
              </a:ext>
            </a:extLst>
          </p:cNvPr>
          <p:cNvSpPr txBox="1"/>
          <p:nvPr/>
        </p:nvSpPr>
        <p:spPr>
          <a:xfrm>
            <a:off x="4353753" y="3771316"/>
            <a:ext cx="584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Source:  Michael Faughn 2022 January WGM 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E2893-F204-4A0D-B559-96234668EB74}"/>
              </a:ext>
            </a:extLst>
          </p:cNvPr>
          <p:cNvSpPr txBox="1"/>
          <p:nvPr/>
        </p:nvSpPr>
        <p:spPr>
          <a:xfrm>
            <a:off x="0" y="2646798"/>
            <a:ext cx="236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Note #1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83576C-23A5-4651-BC45-2D95FAE64FB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364626" y="2566450"/>
            <a:ext cx="2123227" cy="311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4DE341-E482-4C35-9813-53491DFDCF7F}"/>
              </a:ext>
            </a:extLst>
          </p:cNvPr>
          <p:cNvSpPr txBox="1"/>
          <p:nvPr/>
        </p:nvSpPr>
        <p:spPr>
          <a:xfrm>
            <a:off x="0" y="3159696"/>
            <a:ext cx="236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Note #2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99D1CE-731B-409C-A3FF-00F80112F9E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4626" y="2888163"/>
            <a:ext cx="3907148" cy="5023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8" grpId="0"/>
      <p:bldP spid="19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11089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Positive Risk Strategies – </a:t>
            </a:r>
            <a:r>
              <a:rPr lang="en-US" i="1" dirty="0">
                <a:solidFill>
                  <a:srgbClr val="0070C0"/>
                </a:solidFill>
              </a:rPr>
              <a:t>Productive Capacity Up!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86EC4-D512-4223-BC66-5192A45F0A17}"/>
              </a:ext>
            </a:extLst>
          </p:cNvPr>
          <p:cNvSpPr txBox="1"/>
          <p:nvPr/>
        </p:nvSpPr>
        <p:spPr>
          <a:xfrm>
            <a:off x="617364" y="1299739"/>
            <a:ext cx="873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Consider 2022 Gemini Roadmap goals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E953F-B43D-4FEB-99FC-D289B02E9793}"/>
              </a:ext>
            </a:extLst>
          </p:cNvPr>
          <p:cNvSpPr txBox="1"/>
          <p:nvPr/>
        </p:nvSpPr>
        <p:spPr>
          <a:xfrm>
            <a:off x="1077478" y="1893912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To set up a new (funded) program home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9EFEE-03A2-43B6-9482-08134B9E8928}"/>
              </a:ext>
            </a:extLst>
          </p:cNvPr>
          <p:cNvSpPr txBox="1"/>
          <p:nvPr/>
        </p:nvSpPr>
        <p:spPr>
          <a:xfrm>
            <a:off x="1077478" y="2981060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To expand the community of interest / adopters / implementers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17C31-F0A9-4F95-BEC4-E3D11A2C87B8}"/>
              </a:ext>
            </a:extLst>
          </p:cNvPr>
          <p:cNvSpPr txBox="1"/>
          <p:nvPr/>
        </p:nvSpPr>
        <p:spPr>
          <a:xfrm>
            <a:off x="617366" y="3621300"/>
            <a:ext cx="11574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1700" indent="-2171700">
              <a:tabLst>
                <a:tab pos="2171700" algn="l"/>
              </a:tabLst>
            </a:pPr>
            <a:r>
              <a:rPr lang="en-US" sz="3200" b="1" dirty="0">
                <a:solidFill>
                  <a:srgbClr val="0070C0"/>
                </a:solidFill>
              </a:rPr>
              <a:t>Probability: 	</a:t>
            </a:r>
            <a:r>
              <a:rPr lang="en-US" sz="3200" dirty="0">
                <a:solidFill>
                  <a:srgbClr val="0070C0"/>
                </a:solidFill>
              </a:rPr>
              <a:t>Outlook is good that increased momentum will also result in increased productive capacity (incl. new resources) </a:t>
            </a:r>
            <a:r>
              <a:rPr lang="en-US" sz="3200" i="1" dirty="0">
                <a:solidFill>
                  <a:srgbClr val="0070C0"/>
                </a:solidFill>
              </a:rPr>
              <a:t>… but MedTech does move </a:t>
            </a:r>
            <a:r>
              <a:rPr lang="en-US" sz="3200" i="1" dirty="0" err="1">
                <a:solidFill>
                  <a:srgbClr val="0070C0"/>
                </a:solidFill>
              </a:rPr>
              <a:t>sloooowly</a:t>
            </a:r>
            <a:r>
              <a:rPr lang="en-US" sz="3200" i="1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6CAB5-64FA-4555-B400-60FD46166D02}"/>
              </a:ext>
            </a:extLst>
          </p:cNvPr>
          <p:cNvSpPr txBox="1"/>
          <p:nvPr/>
        </p:nvSpPr>
        <p:spPr>
          <a:xfrm>
            <a:off x="617364" y="5369536"/>
            <a:ext cx="519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Positive Risk?</a:t>
            </a:r>
            <a:endParaRPr lang="en-US" sz="3200" b="1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45CEC-BB0A-4C2C-9BF8-C6C36643D0B0}"/>
              </a:ext>
            </a:extLst>
          </p:cNvPr>
          <p:cNvSpPr txBox="1"/>
          <p:nvPr/>
        </p:nvSpPr>
        <p:spPr>
          <a:xfrm>
            <a:off x="838199" y="5831201"/>
            <a:ext cx="1135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If successful, then the Gemini SES+MDI roadmap can be accelerated &amp; expanded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E09B2-7F44-48AA-9F2F-953E530DEB3C}"/>
              </a:ext>
            </a:extLst>
          </p:cNvPr>
          <p:cNvSpPr txBox="1"/>
          <p:nvPr/>
        </p:nvSpPr>
        <p:spPr>
          <a:xfrm>
            <a:off x="1077478" y="2437486"/>
            <a:ext cx="11114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To publish, test, educate … market! … SDC/SDPi+FHIR …</a:t>
            </a:r>
          </a:p>
        </p:txBody>
      </p:sp>
    </p:spTree>
    <p:extLst>
      <p:ext uri="{BB962C8B-B14F-4D97-AF65-F5344CB8AC3E}">
        <p14:creationId xmlns:p14="http://schemas.microsoft.com/office/powerpoint/2010/main" val="23112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Positive Risk Strategies – </a:t>
            </a:r>
            <a:r>
              <a:rPr lang="en-US" i="1" dirty="0">
                <a:solidFill>
                  <a:srgbClr val="0070C0"/>
                </a:solidFill>
              </a:rPr>
              <a:t>Other Possibilities …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DFDAB-B352-4830-8522-EC3331B052EE}"/>
              </a:ext>
            </a:extLst>
          </p:cNvPr>
          <p:cNvSpPr txBox="1"/>
          <p:nvPr/>
        </p:nvSpPr>
        <p:spPr>
          <a:xfrm>
            <a:off x="-1" y="2398116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</a:rPr>
              <a:t>Brainstorming Discussion!</a:t>
            </a:r>
          </a:p>
        </p:txBody>
      </p:sp>
    </p:spTree>
    <p:extLst>
      <p:ext uri="{BB962C8B-B14F-4D97-AF65-F5344CB8AC3E}">
        <p14:creationId xmlns:p14="http://schemas.microsoft.com/office/powerpoint/2010/main" val="22286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SDPi 1.0 – Roadmap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preceding approaches for advancing support now for RI+MC+RR, how will that be reflected in the 2022 SDPi 1.0 Roadmap?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51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&amp; RI+MC – </a:t>
            </a:r>
            <a:r>
              <a:rPr lang="en-US" i="1" dirty="0">
                <a:solidFill>
                  <a:srgbClr val="0070C0"/>
                </a:solidFill>
              </a:rPr>
              <a:t>“Basic” Support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2A15A-4C95-4B4F-9F86-6EBA841BA949}"/>
              </a:ext>
            </a:extLst>
          </p:cNvPr>
          <p:cNvSpPr txBox="1"/>
          <p:nvPr/>
        </p:nvSpPr>
        <p:spPr>
          <a:xfrm>
            <a:off x="1590008" y="1947802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SDPi 1.0 Specification –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F5E90-907F-48DC-B777-2103AC79B105}"/>
              </a:ext>
            </a:extLst>
          </p:cNvPr>
          <p:cNvSpPr txBox="1"/>
          <p:nvPr/>
        </p:nvSpPr>
        <p:spPr>
          <a:xfrm>
            <a:off x="588245" y="1387419"/>
            <a:ext cx="116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What does SDPi 1.0 “Basic” Support look like?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BF778-8A1C-4A3B-BA48-0770E52C18C7}"/>
              </a:ext>
            </a:extLst>
          </p:cNvPr>
          <p:cNvSpPr txBox="1"/>
          <p:nvPr/>
        </p:nvSpPr>
        <p:spPr>
          <a:xfrm>
            <a:off x="1590008" y="3457890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Requirements Interoperability –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8C1CB-26C4-4E05-8F55-C2E95A9D3D22}"/>
              </a:ext>
            </a:extLst>
          </p:cNvPr>
          <p:cNvSpPr txBox="1"/>
          <p:nvPr/>
        </p:nvSpPr>
        <p:spPr>
          <a:xfrm>
            <a:off x="1590008" y="5202062"/>
            <a:ext cx="1060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Model Centric – 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D9326-6BCD-4288-BCE2-A30E6BAD6E46}"/>
              </a:ext>
            </a:extLst>
          </p:cNvPr>
          <p:cNvSpPr txBox="1"/>
          <p:nvPr/>
        </p:nvSpPr>
        <p:spPr>
          <a:xfrm>
            <a:off x="2428692" y="2383845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Word-based – &gt; 200 page supplement “skeleton” already crafted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7FA5B-721B-4F08-A622-A63E30120218}"/>
              </a:ext>
            </a:extLst>
          </p:cNvPr>
          <p:cNvSpPr txBox="1"/>
          <p:nvPr/>
        </p:nvSpPr>
        <p:spPr>
          <a:xfrm>
            <a:off x="2428685" y="2779187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Publish as PDF (traditional) – </a:t>
            </a:r>
            <a:r>
              <a:rPr lang="en-US" sz="2000" b="1" i="1" dirty="0">
                <a:solidFill>
                  <a:srgbClr val="0070C0"/>
                </a:solidFill>
              </a:rPr>
              <a:t>optionally</a:t>
            </a:r>
            <a:r>
              <a:rPr lang="en-US" sz="2000" b="1" dirty="0">
                <a:solidFill>
                  <a:srgbClr val="0070C0"/>
                </a:solidFill>
              </a:rPr>
              <a:t> HTML via NIST V2plus Tooling (</a:t>
            </a:r>
            <a:r>
              <a:rPr lang="en-US" sz="2000" b="1" i="1" dirty="0">
                <a:solidFill>
                  <a:srgbClr val="0070C0"/>
                </a:solidFill>
              </a:rPr>
              <a:t>adapted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7BB96-1146-4D4C-9AE2-E90C6AA40047}"/>
              </a:ext>
            </a:extLst>
          </p:cNvPr>
          <p:cNvSpPr txBox="1"/>
          <p:nvPr/>
        </p:nvSpPr>
        <p:spPr>
          <a:xfrm>
            <a:off x="2428693" y="3893933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RI UML Model linked to Word constructs (Styles / Bookmarks / Links)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A9B64-3E92-47C2-8E82-FD2CB170882E}"/>
              </a:ext>
            </a:extLst>
          </p:cNvPr>
          <p:cNvSpPr txBox="1"/>
          <p:nvPr/>
        </p:nvSpPr>
        <p:spPr>
          <a:xfrm>
            <a:off x="2428693" y="4329976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Requirements sources modeled:  Use Cases + Ref’d Standards + SES/RM + Tech Specific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2577A-DA8A-4B38-A054-9EC8DCCA79D7}"/>
              </a:ext>
            </a:extLst>
          </p:cNvPr>
          <p:cNvSpPr txBox="1"/>
          <p:nvPr/>
        </p:nvSpPr>
        <p:spPr>
          <a:xfrm>
            <a:off x="2428693" y="4766019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Requirements flow established:  TF-1 Appendix B &amp; C to TF-1, TF-2 &amp; TF-3 elements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8D47-0A67-4CDC-9BDC-7348CB58F773}"/>
              </a:ext>
            </a:extLst>
          </p:cNvPr>
          <p:cNvSpPr txBox="1"/>
          <p:nvPr/>
        </p:nvSpPr>
        <p:spPr>
          <a:xfrm>
            <a:off x="2428690" y="5638105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Basic UML Model for RI + Testing Elements … </a:t>
            </a:r>
            <a:r>
              <a:rPr lang="en-US" sz="2000" b="1" i="1" dirty="0">
                <a:solidFill>
                  <a:srgbClr val="0070C0"/>
                </a:solidFill>
              </a:rPr>
              <a:t>perhaps incl. modeled IHE TF elements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9336C9-BE69-4891-A151-1902E1CD98EB}"/>
              </a:ext>
            </a:extLst>
          </p:cNvPr>
          <p:cNvSpPr txBox="1"/>
          <p:nvPr/>
        </p:nvSpPr>
        <p:spPr>
          <a:xfrm>
            <a:off x="2428693" y="6074152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NIST tooling (for V2plus) leveraged to create initial “single source of truth” database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B2189-CF7D-4755-A22F-86EE92B5289C}"/>
              </a:ext>
            </a:extLst>
          </p:cNvPr>
          <p:cNvSpPr txBox="1"/>
          <p:nvPr/>
        </p:nvSpPr>
        <p:spPr>
          <a:xfrm>
            <a:off x="2428689" y="3138889"/>
            <a:ext cx="976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2022 Capabilities identified in the roadmap are detailed in the TF supplement 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1.0 &amp; RI+MC – </a:t>
            </a:r>
            <a:r>
              <a:rPr lang="en-US" i="1" dirty="0">
                <a:solidFill>
                  <a:srgbClr val="0070C0"/>
                </a:solidFill>
              </a:rPr>
              <a:t>“Basic” Support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F5E90-907F-48DC-B777-2103AC79B105}"/>
              </a:ext>
            </a:extLst>
          </p:cNvPr>
          <p:cNvSpPr txBox="1"/>
          <p:nvPr/>
        </p:nvSpPr>
        <p:spPr>
          <a:xfrm>
            <a:off x="588245" y="1387419"/>
            <a:ext cx="11603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What does SDPi 1.0 “Basic” Support look like?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5A1FF-CF28-4978-BE49-0F579921971E}"/>
              </a:ext>
            </a:extLst>
          </p:cNvPr>
          <p:cNvSpPr txBox="1"/>
          <p:nvPr/>
        </p:nvSpPr>
        <p:spPr>
          <a:xfrm>
            <a:off x="1083302" y="2181971"/>
            <a:ext cx="11108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Regulatory Ready / CA &amp; Tooling – 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77B17-0345-4F2B-BDEC-926312E7F209}"/>
              </a:ext>
            </a:extLst>
          </p:cNvPr>
          <p:cNvSpPr txBox="1"/>
          <p:nvPr/>
        </p:nvSpPr>
        <p:spPr>
          <a:xfrm>
            <a:off x="1525939" y="2705458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Test plans / cases incl. content as for previous profiles … </a:t>
            </a:r>
            <a:r>
              <a:rPr lang="en-US" sz="2000" b="1" i="1" dirty="0">
                <a:solidFill>
                  <a:srgbClr val="0070C0"/>
                </a:solidFill>
              </a:rPr>
              <a:t>but maintained external to test tooling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2BFAD-17B8-4404-A3D0-35010FD020FD}"/>
              </a:ext>
            </a:extLst>
          </p:cNvPr>
          <p:cNvSpPr txBox="1"/>
          <p:nvPr/>
        </p:nvSpPr>
        <p:spPr>
          <a:xfrm>
            <a:off x="1525939" y="3228945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IHE PAT events leveraged to continue test tooling &amp; test cases / scripts development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43C9E-080D-4A79-8790-0BD535A0C6D0}"/>
              </a:ext>
            </a:extLst>
          </p:cNvPr>
          <p:cNvSpPr txBox="1"/>
          <p:nvPr/>
        </p:nvSpPr>
        <p:spPr>
          <a:xfrm>
            <a:off x="1525938" y="3752432"/>
            <a:ext cx="1066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Manually integrate into Gazelle … </a:t>
            </a:r>
            <a:r>
              <a:rPr lang="en-US" sz="2000" b="1" i="1" dirty="0">
                <a:solidFill>
                  <a:srgbClr val="0070C0"/>
                </a:solidFill>
              </a:rPr>
              <a:t>as for previous profiles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16A8BC-440C-4761-A97F-A28CCD1FF69C}"/>
              </a:ext>
            </a:extLst>
          </p:cNvPr>
          <p:cNvSpPr txBox="1"/>
          <p:nvPr/>
        </p:nvSpPr>
        <p:spPr>
          <a:xfrm>
            <a:off x="1525941" y="4275920"/>
            <a:ext cx="1066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70C0"/>
                </a:solidFill>
              </a:rPr>
              <a:t>Test plan / case information and linkages integrated into SST Database for basic RI – 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				traceability &amp; coverage from test cases to requirement sources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SDPi 1.0 &amp; RI+MC+RR – </a:t>
            </a:r>
            <a:r>
              <a:rPr lang="en-US" i="1" dirty="0">
                <a:solidFill>
                  <a:srgbClr val="0070C0"/>
                </a:solidFill>
              </a:rPr>
              <a:t>Roadmap Considerations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FB11C-2149-4218-B848-8BA5956BEFAE}"/>
              </a:ext>
            </a:extLst>
          </p:cNvPr>
          <p:cNvSpPr txBox="1"/>
          <p:nvPr/>
        </p:nvSpPr>
        <p:spPr>
          <a:xfrm>
            <a:off x="617366" y="1754169"/>
            <a:ext cx="873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70C0"/>
                </a:solidFill>
              </a:rPr>
              <a:t>2022 Spec-to-Test Strategy Roadmap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E5F3B-F493-4564-934F-DB9194419815}"/>
              </a:ext>
            </a:extLst>
          </p:cNvPr>
          <p:cNvSpPr txBox="1"/>
          <p:nvPr/>
        </p:nvSpPr>
        <p:spPr>
          <a:xfrm>
            <a:off x="1077478" y="2398212"/>
            <a:ext cx="1111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&lt;reference the items on slide #7 &amp; #8&gt;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70C0"/>
                </a:solidFill>
              </a:rPr>
              <a:t>&lt;break down each for what needs to be developed per the detail sections&gt;</a:t>
            </a:r>
          </a:p>
        </p:txBody>
      </p:sp>
    </p:spTree>
    <p:extLst>
      <p:ext uri="{BB962C8B-B14F-4D97-AF65-F5344CB8AC3E}">
        <p14:creationId xmlns:p14="http://schemas.microsoft.com/office/powerpoint/2010/main" val="2959166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2"/>
            <a:ext cx="12192000" cy="32522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From Use Cases to Test Reports – </a:t>
            </a:r>
            <a:br>
              <a:rPr lang="en-US" b="1" i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3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Additional Materials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89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37DBB8-D38B-4F3D-B75A-6A20B8E1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1012036" cy="3120899"/>
          </a:xfrm>
        </p:spPr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</a:rPr>
              <a:t>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2022 RI+MC+RR Strategy – </a:t>
            </a:r>
            <a:br>
              <a:rPr lang="en-US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SDPi 1.0 – Testing &amp; CA &amp; Tooling – Basic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basic support for RI+MC in hand, how might we </a:t>
            </a:r>
            <a:r>
              <a:rPr lang="en-US" i="1" dirty="0">
                <a:solidFill>
                  <a:srgbClr val="0070C0"/>
                </a:solidFill>
              </a:rPr>
              <a:t>advance “RR” </a:t>
            </a:r>
            <a:r>
              <a:rPr lang="en-US" dirty="0"/>
              <a:t>– regulatory submission ready – test reports?  Given the early 2022 testing and tooling landscape, how can </a:t>
            </a:r>
            <a:r>
              <a:rPr lang="en-US" i="1" dirty="0">
                <a:solidFill>
                  <a:srgbClr val="0070C0"/>
                </a:solidFill>
              </a:rPr>
              <a:t>test plans</a:t>
            </a:r>
            <a:r>
              <a:rPr lang="en-US" dirty="0"/>
              <a:t>, </a:t>
            </a:r>
            <a:r>
              <a:rPr lang="en-US" i="1" dirty="0">
                <a:solidFill>
                  <a:srgbClr val="0070C0"/>
                </a:solidFill>
              </a:rPr>
              <a:t>scripts</a:t>
            </a:r>
            <a:r>
              <a:rPr lang="en-US" dirty="0"/>
              <a:t>, </a:t>
            </a:r>
            <a:r>
              <a:rPr lang="en-US" i="1" dirty="0">
                <a:solidFill>
                  <a:srgbClr val="0070C0"/>
                </a:solidFill>
              </a:rPr>
              <a:t>Gazelle test management</a:t>
            </a:r>
            <a:r>
              <a:rPr lang="en-US" dirty="0"/>
              <a:t>, </a:t>
            </a:r>
            <a:r>
              <a:rPr lang="en-US" i="1" dirty="0">
                <a:solidFill>
                  <a:srgbClr val="0070C0"/>
                </a:solidFill>
              </a:rPr>
              <a:t>SDC/SDPi tooling </a:t>
            </a:r>
            <a:r>
              <a:rPr lang="en-US" dirty="0"/>
              <a:t>be leveraged to provide basic support for IHE Connectathon events … in 2022?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SES+MDI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438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Orientation Tour:  IHE TF &amp; SDPi Profiles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C416-D3A0-4498-A6D9-AB8CD9CE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IHE DEV SDPi TF – Intro &amp;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6AB89461-C9AC-465D-990F-B8A7215C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5AD983-1ED0-42A4-BB4C-F265D4B98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262E96-5225-446A-8866-80B5F467E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6" y="1101725"/>
            <a:ext cx="7430133" cy="384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8503B3-257D-4FE5-9871-30DFD47BCAEB}"/>
              </a:ext>
            </a:extLst>
          </p:cNvPr>
          <p:cNvSpPr txBox="1"/>
          <p:nvPr/>
        </p:nvSpPr>
        <p:spPr>
          <a:xfrm>
            <a:off x="405488" y="1560677"/>
            <a:ext cx="449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Service-oriented Device Point-of-care Interoperability (SDPi)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35670-B8EB-4701-A1ED-B5BC6E00232D}"/>
              </a:ext>
            </a:extLst>
          </p:cNvPr>
          <p:cNvSpPr txBox="1"/>
          <p:nvPr/>
        </p:nvSpPr>
        <p:spPr>
          <a:xfrm>
            <a:off x="405488" y="3030702"/>
            <a:ext cx="5915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Four profile specifications: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SDPi-P for Plug-and-Trust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SDPi-R for Reporting Medical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SDPi-A for Alerting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SDPi-</a:t>
            </a:r>
            <a:r>
              <a:rPr lang="en-US" dirty="0" err="1"/>
              <a:t>xC</a:t>
            </a:r>
            <a:r>
              <a:rPr lang="en-US" dirty="0"/>
              <a:t> for External Controlling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Three IHE DEV TF Volumes: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TF-1 Profiles / use cases / actors /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TF-2 Transactions / MDPWS messaging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TF-3 BICEPS content modules / device specializations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E86CF-6A06-4C82-897D-6667BBA4C189}"/>
              </a:ext>
            </a:extLst>
          </p:cNvPr>
          <p:cNvSpPr txBox="1"/>
          <p:nvPr/>
        </p:nvSpPr>
        <p:spPr>
          <a:xfrm>
            <a:off x="2933700" y="5824395"/>
            <a:ext cx="925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draft SDPi Supplement Word Document for additional content detail &amp; outline (</a:t>
            </a:r>
            <a:r>
              <a:rPr lang="en-US" dirty="0">
                <a:hlinkClick r:id="rId5"/>
              </a:rPr>
              <a:t>https://github.com/IHE/sdpi-fhir/tree/master/SDPi%20%20Supplement/SDPi%20Rev%201.0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25637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302B-690A-4D47-A621-AAEC3542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Tour:  From Volume 1 to 2 to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01281-671F-47D4-877F-62810A33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IHE DEV SDPi TF – Intro &amp;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CE899-044F-478B-AABD-F7687720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E00D-A5EA-40F6-9F7F-CA133651CAE4}"/>
              </a:ext>
            </a:extLst>
          </p:cNvPr>
          <p:cNvSpPr txBox="1"/>
          <p:nvPr/>
        </p:nvSpPr>
        <p:spPr>
          <a:xfrm>
            <a:off x="371789" y="1118999"/>
            <a:ext cx="6139543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SDPi TF Supplement Vol.1 </a:t>
            </a:r>
            <a:r>
              <a:rPr lang="en-US" sz="2000" b="1" dirty="0">
                <a:solidFill>
                  <a:srgbClr val="FF0000"/>
                </a:solidFill>
              </a:rPr>
              <a:t>Integration Profiles</a:t>
            </a:r>
          </a:p>
          <a:p>
            <a:pPr marL="231775" lvl="1"/>
            <a:r>
              <a:rPr lang="en-US" b="1" i="1" dirty="0"/>
              <a:t>SDPi-P Profile</a:t>
            </a:r>
          </a:p>
          <a:p>
            <a:pPr marL="461963" lvl="2"/>
            <a:r>
              <a:rPr lang="en-US" dirty="0"/>
              <a:t>Profile Actors &amp; Transactions &amp; Content Modules</a:t>
            </a:r>
          </a:p>
          <a:p>
            <a:pPr marL="461963" lvl="2"/>
            <a:r>
              <a:rPr lang="en-US" dirty="0"/>
              <a:t>Profile Actor Options</a:t>
            </a:r>
          </a:p>
          <a:p>
            <a:pPr marL="461963" lvl="2"/>
            <a:r>
              <a:rPr lang="en-US" dirty="0"/>
              <a:t>Profile Overview (Concepts &amp; Use Cases)</a:t>
            </a:r>
          </a:p>
          <a:p>
            <a:pPr marL="461963" lvl="2"/>
            <a:r>
              <a:rPr lang="en-US" dirty="0"/>
              <a:t>SES Considerations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SDPi-Reporting Profile </a:t>
            </a:r>
            <a:r>
              <a:rPr lang="en-US" dirty="0"/>
              <a:t>…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SDPi-Alerting Profile </a:t>
            </a:r>
            <a:r>
              <a:rPr lang="en-US" dirty="0"/>
              <a:t>…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SDPi-</a:t>
            </a:r>
            <a:r>
              <a:rPr lang="en-US" b="1" i="1" dirty="0" err="1"/>
              <a:t>xControl</a:t>
            </a:r>
            <a:r>
              <a:rPr lang="en-US" b="1" i="1" dirty="0"/>
              <a:t> Profile </a:t>
            </a:r>
            <a:r>
              <a:rPr lang="en-US" dirty="0"/>
              <a:t>…</a:t>
            </a:r>
          </a:p>
          <a:p>
            <a:pPr marL="231775" lvl="1"/>
            <a:endParaRPr lang="en-US" dirty="0"/>
          </a:p>
          <a:p>
            <a:pPr marL="231775" lvl="1"/>
            <a:r>
              <a:rPr lang="en-US" b="1" i="1" dirty="0"/>
              <a:t>Appendix A:  Requirements Management for 				Plug-n-Trust Interoperability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Appendix B:  ISO/IEEE 11073 SDC Requirements Coverage</a:t>
            </a:r>
          </a:p>
          <a:p>
            <a:pPr marL="461963" lvl="2"/>
            <a:r>
              <a:rPr lang="en-US" dirty="0"/>
              <a:t>&lt;including </a:t>
            </a:r>
            <a:r>
              <a:rPr lang="en-US" i="1" dirty="0">
                <a:solidFill>
                  <a:srgbClr val="0070C0"/>
                </a:solidFill>
              </a:rPr>
              <a:t>ISO/IEEE 11073 SDC ICS tables</a:t>
            </a:r>
            <a:r>
              <a:rPr lang="en-US" dirty="0"/>
              <a:t>&gt;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Appendix C:  Device Point-of-care Interoperability Use Cases</a:t>
            </a:r>
          </a:p>
          <a:p>
            <a:pPr marL="461963" lvl="1"/>
            <a:r>
              <a:rPr lang="en-US" dirty="0"/>
              <a:t>&lt;including </a:t>
            </a:r>
            <a:r>
              <a:rPr lang="en-US" i="1" dirty="0">
                <a:solidFill>
                  <a:srgbClr val="0070C0"/>
                </a:solidFill>
              </a:rPr>
              <a:t>Gherkin detail &amp; links to Compendium </a:t>
            </a:r>
            <a:r>
              <a:rPr lang="en-US" dirty="0"/>
              <a:t>etc.&gt;</a:t>
            </a:r>
          </a:p>
          <a:p>
            <a:pPr marL="231775" lvl="1">
              <a:spcBef>
                <a:spcPts val="600"/>
              </a:spcBef>
            </a:pPr>
            <a:endParaRPr lang="en-US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95000-39D8-4262-98E3-412BA8A0D6E3}"/>
              </a:ext>
            </a:extLst>
          </p:cNvPr>
          <p:cNvSpPr txBox="1"/>
          <p:nvPr/>
        </p:nvSpPr>
        <p:spPr>
          <a:xfrm>
            <a:off x="6722347" y="1118999"/>
            <a:ext cx="546965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SDPi TF Supplement Vol.2 </a:t>
            </a:r>
            <a:r>
              <a:rPr lang="en-US" sz="2000" b="1" dirty="0">
                <a:solidFill>
                  <a:srgbClr val="FF0000"/>
                </a:solidFill>
              </a:rPr>
              <a:t>Transactions</a:t>
            </a:r>
          </a:p>
          <a:p>
            <a:pPr marL="231775" lvl="1"/>
            <a:r>
              <a:rPr lang="en-US" b="1" dirty="0"/>
              <a:t>DEV-23</a:t>
            </a:r>
            <a:r>
              <a:rPr lang="en-US" i="1" dirty="0"/>
              <a:t>  </a:t>
            </a:r>
            <a:r>
              <a:rPr lang="en-US" b="1" i="1" dirty="0"/>
              <a:t>Announce Network Presence</a:t>
            </a:r>
          </a:p>
          <a:p>
            <a:pPr marL="461963" lvl="1"/>
            <a:r>
              <a:rPr lang="en-US" dirty="0"/>
              <a:t>Scope</a:t>
            </a:r>
          </a:p>
          <a:p>
            <a:pPr marL="461963" lvl="1"/>
            <a:r>
              <a:rPr lang="en-US" dirty="0"/>
              <a:t>Actor Roles &amp; </a:t>
            </a:r>
            <a:r>
              <a:rPr lang="en-US" i="1" dirty="0">
                <a:solidFill>
                  <a:srgbClr val="FF0000"/>
                </a:solidFill>
              </a:rPr>
              <a:t>Referenced Standards</a:t>
            </a:r>
          </a:p>
          <a:p>
            <a:pPr marL="461963" lvl="1"/>
            <a:r>
              <a:rPr lang="en-US" dirty="0"/>
              <a:t>Messages (</a:t>
            </a:r>
            <a:r>
              <a:rPr lang="en-US" i="1" dirty="0">
                <a:solidFill>
                  <a:srgbClr val="0070C0"/>
                </a:solidFill>
              </a:rPr>
              <a:t>at BICEPS level w/ links to Appendix A</a:t>
            </a:r>
            <a:r>
              <a:rPr lang="en-US" dirty="0"/>
              <a:t>)</a:t>
            </a:r>
          </a:p>
          <a:p>
            <a:pPr marL="461963" lvl="1"/>
            <a:r>
              <a:rPr lang="en-US" dirty="0"/>
              <a:t>Protocol Requirements</a:t>
            </a:r>
          </a:p>
          <a:p>
            <a:pPr marL="461963" lvl="1"/>
            <a:r>
              <a:rPr lang="en-US" dirty="0"/>
              <a:t>SES Considerations</a:t>
            </a:r>
          </a:p>
          <a:p>
            <a:pPr marL="461963" lvl="1"/>
            <a:endParaRPr lang="en-US" dirty="0"/>
          </a:p>
          <a:p>
            <a:pPr marL="231775" lvl="1"/>
            <a:r>
              <a:rPr lang="en-US" b="1" dirty="0"/>
              <a:t>DEV-24</a:t>
            </a:r>
            <a:r>
              <a:rPr lang="en-US" b="1" i="1" dirty="0"/>
              <a:t>  Discover Network Participants</a:t>
            </a:r>
          </a:p>
          <a:p>
            <a:pPr marL="231775" lvl="1"/>
            <a:r>
              <a:rPr lang="en-US" dirty="0"/>
              <a:t>…</a:t>
            </a:r>
          </a:p>
          <a:p>
            <a:pPr marL="231775" lvl="1"/>
            <a:r>
              <a:rPr lang="en-US" b="1" dirty="0"/>
              <a:t>DEV-44</a:t>
            </a:r>
            <a:r>
              <a:rPr lang="en-US" b="1" i="1" dirty="0"/>
              <a:t>  Invoke Medical Control Services</a:t>
            </a:r>
          </a:p>
          <a:p>
            <a:pPr marL="231775" lvl="1"/>
            <a:endParaRPr lang="en-US" dirty="0"/>
          </a:p>
          <a:p>
            <a:pPr marL="231775" lvl="1"/>
            <a:r>
              <a:rPr lang="en-US" b="1" i="1" dirty="0"/>
              <a:t>Appendix A:  ISO/IEEE 11073 SDC / </a:t>
            </a:r>
            <a:r>
              <a:rPr lang="en-US" b="1" i="1" dirty="0">
                <a:solidFill>
                  <a:srgbClr val="FF0000"/>
                </a:solidFill>
              </a:rPr>
              <a:t>MDPWS Message Specifications</a:t>
            </a:r>
            <a:r>
              <a:rPr lang="en-US" b="1" i="1" dirty="0"/>
              <a:t> (</a:t>
            </a:r>
            <a:r>
              <a:rPr lang="en-US" b="1" i="1" dirty="0">
                <a:solidFill>
                  <a:srgbClr val="0070C0"/>
                </a:solidFill>
              </a:rPr>
              <a:t>Normative</a:t>
            </a:r>
            <a:r>
              <a:rPr lang="en-US" b="1" i="1" dirty="0"/>
              <a:t>)</a:t>
            </a:r>
          </a:p>
          <a:p>
            <a:pPr marL="461963" lvl="1">
              <a:tabLst>
                <a:tab pos="461963" algn="l"/>
              </a:tabLst>
            </a:pPr>
            <a:r>
              <a:rPr lang="en-US" dirty="0"/>
              <a:t>SDC/BICEPS to SDC/MDPWS Message Specifications</a:t>
            </a:r>
          </a:p>
          <a:p>
            <a:pPr marL="461963" lvl="1">
              <a:tabLst>
                <a:tab pos="461963" algn="l"/>
              </a:tabLst>
            </a:pPr>
            <a:r>
              <a:rPr lang="en-US" dirty="0"/>
              <a:t>Messages for BICEPS Discovery Model</a:t>
            </a:r>
          </a:p>
          <a:p>
            <a:pPr marL="682625" lvl="2"/>
            <a:r>
              <a:rPr lang="en-US" dirty="0"/>
              <a:t>&lt;specific MDPWS message links&gt;</a:t>
            </a:r>
          </a:p>
          <a:p>
            <a:pPr marL="682625" lvl="2"/>
            <a:r>
              <a:rPr lang="en-US" dirty="0"/>
              <a:t>&lt;example exchanges &amp; library calls&gt;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01C2D-8CE4-4932-ADD2-BA407801508E}"/>
              </a:ext>
            </a:extLst>
          </p:cNvPr>
          <p:cNvSpPr txBox="1"/>
          <p:nvPr/>
        </p:nvSpPr>
        <p:spPr>
          <a:xfrm>
            <a:off x="4541854" y="6164791"/>
            <a:ext cx="765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See SDPi Supplement (1.0) document in the </a:t>
            </a:r>
            <a:r>
              <a:rPr lang="en-US" sz="1600" dirty="0">
                <a:hlinkClick r:id="rId2"/>
              </a:rPr>
              <a:t>IHE </a:t>
            </a:r>
            <a:r>
              <a:rPr lang="en-US" sz="1600" dirty="0" err="1">
                <a:hlinkClick r:id="rId2"/>
              </a:rPr>
              <a:t>sdpi-fhir</a:t>
            </a:r>
            <a:r>
              <a:rPr lang="en-US" sz="1600" dirty="0">
                <a:hlinkClick r:id="rId2"/>
              </a:rPr>
              <a:t> </a:t>
            </a:r>
            <a:r>
              <a:rPr lang="en-US" sz="1600" dirty="0" err="1">
                <a:hlinkClick r:id="rId2"/>
              </a:rPr>
              <a:t>Github</a:t>
            </a:r>
            <a:r>
              <a:rPr lang="en-US" sz="1600" dirty="0">
                <a:hlinkClick r:id="rId2"/>
              </a:rPr>
              <a:t> repository</a:t>
            </a:r>
            <a:r>
              <a:rPr lang="en-US" sz="1600" dirty="0"/>
              <a:t> for full details.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B9F4F2-45DD-4B6F-8348-5D41548903ED}"/>
              </a:ext>
            </a:extLst>
          </p:cNvPr>
          <p:cNvGrpSpPr/>
          <p:nvPr/>
        </p:nvGrpSpPr>
        <p:grpSpPr>
          <a:xfrm>
            <a:off x="3245618" y="1494171"/>
            <a:ext cx="3803301" cy="2635751"/>
            <a:chOff x="3245618" y="1494171"/>
            <a:chExt cx="3803301" cy="2635751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BBBA122B-7C05-4E46-9C5A-D89B2C41A9D1}"/>
                </a:ext>
              </a:extLst>
            </p:cNvPr>
            <p:cNvSpPr/>
            <p:nvPr/>
          </p:nvSpPr>
          <p:spPr>
            <a:xfrm>
              <a:off x="6717323" y="1494171"/>
              <a:ext cx="331596" cy="248497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F14013-153D-4DA3-B287-CBEDDB980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2759817"/>
              <a:ext cx="3366197" cy="335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6636F9-3B34-47EA-9FA9-30D0B076E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2863545"/>
              <a:ext cx="3366197" cy="6063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9F9681-A7A1-4F80-A597-B53406E73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3014321"/>
              <a:ext cx="3366197" cy="7460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AA7CC1-FB69-4636-B465-3E60B73DBF51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10" y="2025794"/>
              <a:ext cx="3014505" cy="6135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6087BB-0DD7-40EF-9379-A79D088ED095}"/>
                </a:ext>
              </a:extLst>
            </p:cNvPr>
            <p:cNvSpPr txBox="1"/>
            <p:nvPr/>
          </p:nvSpPr>
          <p:spPr>
            <a:xfrm>
              <a:off x="4622242" y="3483591"/>
              <a:ext cx="209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M:N Profiles &amp; Transactions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31CF07-E6ED-4469-823B-B555BED4382A}"/>
              </a:ext>
            </a:extLst>
          </p:cNvPr>
          <p:cNvGrpSpPr/>
          <p:nvPr/>
        </p:nvGrpSpPr>
        <p:grpSpPr>
          <a:xfrm>
            <a:off x="9520655" y="2639333"/>
            <a:ext cx="2426835" cy="2826970"/>
            <a:chOff x="9520655" y="2639333"/>
            <a:chExt cx="2426835" cy="2826970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D3A9F52-0903-4D43-AC73-51D4682C2ACE}"/>
                </a:ext>
              </a:extLst>
            </p:cNvPr>
            <p:cNvSpPr/>
            <p:nvPr/>
          </p:nvSpPr>
          <p:spPr>
            <a:xfrm>
              <a:off x="9736853" y="2639333"/>
              <a:ext cx="2210637" cy="2826970"/>
            </a:xfrm>
            <a:prstGeom prst="arc">
              <a:avLst>
                <a:gd name="adj1" fmla="val 16200000"/>
                <a:gd name="adj2" fmla="val 5166445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04BEA1-545C-4130-B9B6-D6EF0FAD2218}"/>
                </a:ext>
              </a:extLst>
            </p:cNvPr>
            <p:cNvSpPr txBox="1"/>
            <p:nvPr/>
          </p:nvSpPr>
          <p:spPr>
            <a:xfrm>
              <a:off x="9520655" y="2808907"/>
              <a:ext cx="209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MDPWS Message Detail in Appendix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302B-690A-4D47-A621-AAEC3542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Orientation Tour:  From Volume 1 to 2 to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01281-671F-47D4-877F-62810A33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IHE DEV SDPi TF – Intro &amp;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CE899-044F-478B-AABD-F7687720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E00D-A5EA-40F6-9F7F-CA133651CAE4}"/>
              </a:ext>
            </a:extLst>
          </p:cNvPr>
          <p:cNvSpPr txBox="1"/>
          <p:nvPr/>
        </p:nvSpPr>
        <p:spPr>
          <a:xfrm>
            <a:off x="371789" y="1118999"/>
            <a:ext cx="61395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SDPi TF Supplement Vol.1 Integration Profiles</a:t>
            </a:r>
          </a:p>
          <a:p>
            <a:pPr marL="231775" lvl="1"/>
            <a:r>
              <a:rPr lang="en-US" b="1" i="1" dirty="0"/>
              <a:t>SDPi-P Profile</a:t>
            </a:r>
          </a:p>
          <a:p>
            <a:pPr marL="461963" lvl="2"/>
            <a:r>
              <a:rPr lang="en-US" dirty="0"/>
              <a:t>Profile Actors &amp; Transactions &amp; Content Modules</a:t>
            </a:r>
          </a:p>
          <a:p>
            <a:pPr marL="461963" lvl="2"/>
            <a:r>
              <a:rPr lang="en-US" dirty="0"/>
              <a:t>Profile Actor Options</a:t>
            </a:r>
          </a:p>
          <a:p>
            <a:pPr marL="461963" lvl="2"/>
            <a:r>
              <a:rPr lang="en-US" dirty="0"/>
              <a:t>Profile Overview (Concepts &amp; Use Cases)</a:t>
            </a:r>
          </a:p>
          <a:p>
            <a:pPr marL="461963" lvl="2"/>
            <a:r>
              <a:rPr lang="en-US" dirty="0"/>
              <a:t>SES Considerations</a:t>
            </a:r>
          </a:p>
          <a:p>
            <a:pPr marL="231775" lvl="1">
              <a:spcBef>
                <a:spcPts val="600"/>
              </a:spcBef>
            </a:pPr>
            <a:r>
              <a:rPr lang="en-US" b="1" i="1" dirty="0"/>
              <a:t>SDPi-Reporting Profile </a:t>
            </a:r>
            <a:r>
              <a:rPr lang="en-US" dirty="0"/>
              <a:t>…</a:t>
            </a:r>
          </a:p>
          <a:p>
            <a:pPr marL="231775" lvl="1">
              <a:spcBef>
                <a:spcPts val="600"/>
              </a:spcBef>
            </a:pPr>
            <a:endParaRPr lang="en-US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95000-39D8-4262-98E3-412BA8A0D6E3}"/>
              </a:ext>
            </a:extLst>
          </p:cNvPr>
          <p:cNvSpPr txBox="1"/>
          <p:nvPr/>
        </p:nvSpPr>
        <p:spPr>
          <a:xfrm>
            <a:off x="371789" y="3611989"/>
            <a:ext cx="546965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SDPi TF Supplement Vol.2 Transactions</a:t>
            </a:r>
          </a:p>
          <a:p>
            <a:pPr marL="231775" lvl="1"/>
            <a:r>
              <a:rPr lang="en-US" b="1" dirty="0"/>
              <a:t>DEV-23</a:t>
            </a:r>
            <a:r>
              <a:rPr lang="en-US" i="1" dirty="0"/>
              <a:t>  </a:t>
            </a:r>
            <a:r>
              <a:rPr lang="en-US" b="1" i="1" dirty="0"/>
              <a:t>Announce Network Presence</a:t>
            </a:r>
          </a:p>
          <a:p>
            <a:pPr marL="461963" lvl="1"/>
            <a:r>
              <a:rPr lang="en-US" dirty="0"/>
              <a:t>Scope</a:t>
            </a:r>
          </a:p>
          <a:p>
            <a:pPr marL="461963" lvl="1"/>
            <a:r>
              <a:rPr lang="en-US" dirty="0"/>
              <a:t>Actor Roles &amp; Referenced Standards</a:t>
            </a:r>
          </a:p>
          <a:p>
            <a:pPr marL="461963" lvl="1"/>
            <a:r>
              <a:rPr lang="en-US" dirty="0"/>
              <a:t>Messages (</a:t>
            </a:r>
            <a:r>
              <a:rPr lang="en-US" i="1" dirty="0">
                <a:solidFill>
                  <a:srgbClr val="0070C0"/>
                </a:solidFill>
              </a:rPr>
              <a:t>at BICEPS level w/ links to Appendix A</a:t>
            </a:r>
            <a:r>
              <a:rPr lang="en-US" dirty="0"/>
              <a:t>)</a:t>
            </a:r>
          </a:p>
          <a:p>
            <a:pPr marL="461963" lvl="1"/>
            <a:r>
              <a:rPr lang="en-US" dirty="0"/>
              <a:t>Protocol Requirements</a:t>
            </a:r>
          </a:p>
          <a:p>
            <a:pPr marL="461963" lvl="1"/>
            <a:r>
              <a:rPr lang="en-US" dirty="0"/>
              <a:t>SES Considerations</a:t>
            </a:r>
          </a:p>
          <a:p>
            <a:pPr marL="231775" lvl="1"/>
            <a:r>
              <a:rPr lang="en-US" b="1" dirty="0"/>
              <a:t>DEV-24</a:t>
            </a:r>
            <a:r>
              <a:rPr lang="en-US" b="1" i="1" dirty="0"/>
              <a:t>  Discover Network Participants</a:t>
            </a:r>
          </a:p>
          <a:p>
            <a:pPr marL="231775" lvl="1"/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01C2D-8CE4-4932-ADD2-BA407801508E}"/>
              </a:ext>
            </a:extLst>
          </p:cNvPr>
          <p:cNvSpPr txBox="1"/>
          <p:nvPr/>
        </p:nvSpPr>
        <p:spPr>
          <a:xfrm>
            <a:off x="4541854" y="6164791"/>
            <a:ext cx="765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See SDPi Supplement (1.0) document in the </a:t>
            </a:r>
            <a:r>
              <a:rPr lang="en-US" sz="1600" dirty="0">
                <a:hlinkClick r:id="rId2"/>
              </a:rPr>
              <a:t>IHE </a:t>
            </a:r>
            <a:r>
              <a:rPr lang="en-US" sz="1600" dirty="0" err="1">
                <a:hlinkClick r:id="rId2"/>
              </a:rPr>
              <a:t>sdpi-fhir</a:t>
            </a:r>
            <a:r>
              <a:rPr lang="en-US" sz="1600" dirty="0">
                <a:hlinkClick r:id="rId2"/>
              </a:rPr>
              <a:t> </a:t>
            </a:r>
            <a:r>
              <a:rPr lang="en-US" sz="1600" dirty="0" err="1">
                <a:hlinkClick r:id="rId2"/>
              </a:rPr>
              <a:t>Github</a:t>
            </a:r>
            <a:r>
              <a:rPr lang="en-US" sz="1600" dirty="0">
                <a:hlinkClick r:id="rId2"/>
              </a:rPr>
              <a:t> repository</a:t>
            </a:r>
            <a:r>
              <a:rPr lang="en-US" sz="1600" dirty="0"/>
              <a:t> for full details.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4FA01-E1DC-466F-8A41-CA2791E38C90}"/>
              </a:ext>
            </a:extLst>
          </p:cNvPr>
          <p:cNvSpPr txBox="1"/>
          <p:nvPr/>
        </p:nvSpPr>
        <p:spPr>
          <a:xfrm>
            <a:off x="7003544" y="1118999"/>
            <a:ext cx="50744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SDPi TF Supplement Vol.3 </a:t>
            </a:r>
            <a:r>
              <a:rPr lang="en-US" sz="2000" b="1" dirty="0">
                <a:solidFill>
                  <a:srgbClr val="FF0000"/>
                </a:solidFill>
              </a:rPr>
              <a:t>Content Modules</a:t>
            </a:r>
          </a:p>
          <a:p>
            <a:pPr marL="231775" lvl="1"/>
            <a:r>
              <a:rPr lang="en-US" b="1" i="1" dirty="0"/>
              <a:t>DEV Semantic Content Modules</a:t>
            </a:r>
          </a:p>
          <a:p>
            <a:pPr marL="461963" lvl="1"/>
            <a:r>
              <a:rPr lang="en-US" dirty="0"/>
              <a:t>General Device Content Considerations</a:t>
            </a:r>
          </a:p>
          <a:p>
            <a:pPr marL="682625" lvl="1"/>
            <a:r>
              <a:rPr lang="en-US" dirty="0"/>
              <a:t>…</a:t>
            </a:r>
          </a:p>
          <a:p>
            <a:pPr marL="682625" lvl="1"/>
            <a:r>
              <a:rPr lang="en-US" i="1" dirty="0">
                <a:solidFill>
                  <a:srgbClr val="0070C0"/>
                </a:solidFill>
              </a:rPr>
              <a:t>SDC / BICEPS Semantic Content</a:t>
            </a:r>
          </a:p>
          <a:p>
            <a:pPr marL="231775" lvl="1"/>
            <a:r>
              <a:rPr lang="en-US" b="1" i="1" dirty="0"/>
              <a:t>DEV Specialization Content Modules</a:t>
            </a:r>
          </a:p>
          <a:p>
            <a:pPr marL="461963" lvl="1"/>
            <a:r>
              <a:rPr lang="en-US" dirty="0"/>
              <a:t>Device: </a:t>
            </a:r>
            <a:r>
              <a:rPr lang="en-US" dirty="0">
                <a:solidFill>
                  <a:srgbClr val="0070C0"/>
                </a:solidFill>
              </a:rPr>
              <a:t>Infusion Pump</a:t>
            </a:r>
          </a:p>
          <a:p>
            <a:pPr marL="682625" lvl="1"/>
            <a:r>
              <a:rPr lang="en-US" dirty="0"/>
              <a:t>…</a:t>
            </a:r>
          </a:p>
          <a:p>
            <a:pPr marL="682625" lvl="1"/>
            <a:r>
              <a:rPr lang="en-US" i="1" dirty="0">
                <a:solidFill>
                  <a:srgbClr val="0070C0"/>
                </a:solidFill>
              </a:rPr>
              <a:t>SDC / BICEPS Content Module</a:t>
            </a:r>
          </a:p>
          <a:p>
            <a:pPr marL="461963" lvl="1"/>
            <a:r>
              <a:rPr lang="en-US" dirty="0"/>
              <a:t>Device: </a:t>
            </a:r>
            <a:r>
              <a:rPr lang="en-US" dirty="0">
                <a:solidFill>
                  <a:srgbClr val="0070C0"/>
                </a:solidFill>
              </a:rPr>
              <a:t>Ventilator</a:t>
            </a:r>
            <a:r>
              <a:rPr lang="en-US" dirty="0"/>
              <a:t> …</a:t>
            </a:r>
          </a:p>
          <a:p>
            <a:pPr marL="461963" lvl="1"/>
            <a:r>
              <a:rPr lang="en-US" dirty="0"/>
              <a:t>Device: </a:t>
            </a:r>
            <a:r>
              <a:rPr lang="en-US" dirty="0">
                <a:solidFill>
                  <a:srgbClr val="0070C0"/>
                </a:solidFill>
              </a:rPr>
              <a:t>Physiologic Monitor </a:t>
            </a:r>
            <a:r>
              <a:rPr lang="en-US" dirty="0"/>
              <a:t>…</a:t>
            </a:r>
          </a:p>
          <a:p>
            <a:pPr marL="461963" lvl="1"/>
            <a:r>
              <a:rPr lang="en-US" dirty="0"/>
              <a:t>Devices:  </a:t>
            </a:r>
            <a:r>
              <a:rPr lang="en-US" dirty="0">
                <a:solidFill>
                  <a:srgbClr val="0070C0"/>
                </a:solidFill>
              </a:rPr>
              <a:t>Surgery</a:t>
            </a:r>
            <a:r>
              <a:rPr lang="en-US" dirty="0"/>
              <a:t> … (new)</a:t>
            </a:r>
          </a:p>
          <a:p>
            <a:pPr marL="461963" lvl="1"/>
            <a:r>
              <a:rPr lang="en-US" dirty="0"/>
              <a:t>Devices:  </a:t>
            </a:r>
            <a:r>
              <a:rPr lang="en-US" dirty="0">
                <a:solidFill>
                  <a:srgbClr val="0070C0"/>
                </a:solidFill>
              </a:rPr>
              <a:t>Anesthesia</a:t>
            </a:r>
            <a:r>
              <a:rPr lang="en-US" dirty="0"/>
              <a:t> … (new)</a:t>
            </a:r>
          </a:p>
          <a:p>
            <a:pPr marL="461963" lvl="1"/>
            <a:r>
              <a:rPr lang="en-US" dirty="0"/>
              <a:t>Devices:  </a:t>
            </a:r>
            <a:r>
              <a:rPr lang="en-US" dirty="0">
                <a:solidFill>
                  <a:srgbClr val="0070C0"/>
                </a:solidFill>
              </a:rPr>
              <a:t>Dialysis</a:t>
            </a:r>
            <a:r>
              <a:rPr lang="en-US" dirty="0"/>
              <a:t> … (new)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235AF1-C252-4DF4-B65E-F68C7FA0026F}"/>
              </a:ext>
            </a:extLst>
          </p:cNvPr>
          <p:cNvGrpSpPr/>
          <p:nvPr/>
        </p:nvGrpSpPr>
        <p:grpSpPr>
          <a:xfrm>
            <a:off x="3205424" y="1510791"/>
            <a:ext cx="4052757" cy="3540053"/>
            <a:chOff x="3205424" y="1510791"/>
            <a:chExt cx="4052757" cy="3540053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FF7C036-32A5-4ACF-BD0A-FE75A8B110DF}"/>
                </a:ext>
              </a:extLst>
            </p:cNvPr>
            <p:cNvSpPr/>
            <p:nvPr/>
          </p:nvSpPr>
          <p:spPr>
            <a:xfrm>
              <a:off x="6926585" y="1510791"/>
              <a:ext cx="331596" cy="3540053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814F4B-C7A5-473C-AAC1-534B788452E1}"/>
                </a:ext>
              </a:extLst>
            </p:cNvPr>
            <p:cNvCxnSpPr>
              <a:cxnSpLocks/>
            </p:cNvCxnSpPr>
            <p:nvPr/>
          </p:nvCxnSpPr>
          <p:spPr>
            <a:xfrm>
              <a:off x="5406013" y="2049864"/>
              <a:ext cx="1396721" cy="11455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F7DB3C-20B3-46D4-978F-DFA75E8E3094}"/>
                </a:ext>
              </a:extLst>
            </p:cNvPr>
            <p:cNvCxnSpPr>
              <a:cxnSpLocks/>
            </p:cNvCxnSpPr>
            <p:nvPr/>
          </p:nvCxnSpPr>
          <p:spPr>
            <a:xfrm>
              <a:off x="3205424" y="3044651"/>
              <a:ext cx="3597310" cy="2311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3A1984-E5E7-436D-A8FF-191D5292B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7344" y="3485699"/>
              <a:ext cx="2505390" cy="6388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A22642-B206-4FA8-81E0-C478AC9480FF}"/>
                </a:ext>
              </a:extLst>
            </p:cNvPr>
            <p:cNvSpPr txBox="1"/>
            <p:nvPr/>
          </p:nvSpPr>
          <p:spPr>
            <a:xfrm>
              <a:off x="5129623" y="3821925"/>
              <a:ext cx="1932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Bindings – General &amp; Specific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6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2226"/>
            <a:ext cx="11582398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IHE Catalyst </a:t>
            </a:r>
            <a:r>
              <a:rPr lang="en-US" sz="3200" b="0" dirty="0">
                <a:solidFill>
                  <a:srgbClr val="0070C0"/>
                </a:solidFill>
              </a:rPr>
              <a:t>(formerly IHE EU/IHE Services)</a:t>
            </a:r>
            <a:endParaRPr lang="en-US" b="0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2F9A6-4602-4D41-9957-7152CD1F5809}"/>
              </a:ext>
            </a:extLst>
          </p:cNvPr>
          <p:cNvSpPr txBox="1"/>
          <p:nvPr/>
        </p:nvSpPr>
        <p:spPr>
          <a:xfrm>
            <a:off x="838198" y="812015"/>
            <a:ext cx="1135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0" indent="-1828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Factoring in the IHE Testing Continuum &amp; Ecosystem ….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13B6507-FF8B-4159-8C7D-5E527E75B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5" y="2906829"/>
            <a:ext cx="5787272" cy="392894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665CE39-C8EC-42AE-9B7B-FD9C6AF4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4" y="1636533"/>
            <a:ext cx="6096000" cy="3426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450B1-2882-42F4-9ACF-E2F1D0F62839}"/>
              </a:ext>
            </a:extLst>
          </p:cNvPr>
          <p:cNvSpPr txBox="1"/>
          <p:nvPr/>
        </p:nvSpPr>
        <p:spPr>
          <a:xfrm>
            <a:off x="478969" y="5350894"/>
            <a:ext cx="53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Catalyst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central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IHE based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 &amp;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C3882-488B-4DA6-82D0-BAFB35FA707F}"/>
              </a:ext>
            </a:extLst>
          </p:cNvPr>
          <p:cNvSpPr txBox="1"/>
          <p:nvPr/>
        </p:nvSpPr>
        <p:spPr>
          <a:xfrm>
            <a:off x="478969" y="6008131"/>
            <a:ext cx="584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(funded) being advanced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IHE Catalyst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D2A0B-B5E9-472C-907D-4893077AB85F}"/>
              </a:ext>
            </a:extLst>
          </p:cNvPr>
          <p:cNvSpPr txBox="1"/>
          <p:nvPr/>
        </p:nvSpPr>
        <p:spPr>
          <a:xfrm>
            <a:off x="478969" y="5676653"/>
            <a:ext cx="584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Gemini program “home”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035D3-CB19-477F-91F2-C422524DAC3B}"/>
              </a:ext>
            </a:extLst>
          </p:cNvPr>
          <p:cNvSpPr txBox="1"/>
          <p:nvPr/>
        </p:nvSpPr>
        <p:spPr>
          <a:xfrm>
            <a:off x="7632833" y="1643978"/>
            <a:ext cx="3768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2021.09 Gemini Update to IEEE-HL7 WGM</a:t>
            </a:r>
          </a:p>
        </p:txBody>
      </p:sp>
    </p:spTree>
    <p:extLst>
      <p:ext uri="{BB962C8B-B14F-4D97-AF65-F5344CB8AC3E}">
        <p14:creationId xmlns:p14="http://schemas.microsoft.com/office/powerpoint/2010/main" val="383156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4C3-8FB3-42A7-A9F3-5E1C7FA3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SDC Conformance Principles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0FC3F-3834-477B-83BD-210AC602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BF3D8C-F20F-4F6A-AEB3-3D26B53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2475"/>
            <a:ext cx="5511905" cy="5966733"/>
          </a:xfrm>
          <a:prstGeom prst="rect">
            <a:avLst/>
          </a:prstGeom>
          <a:ln w="19050">
            <a:solidFill>
              <a:srgbClr val="260758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E0F6B-7B83-4316-A3E3-BCA236850238}"/>
              </a:ext>
            </a:extLst>
          </p:cNvPr>
          <p:cNvSpPr txBox="1"/>
          <p:nvPr/>
        </p:nvSpPr>
        <p:spPr>
          <a:xfrm>
            <a:off x="942974" y="1766362"/>
            <a:ext cx="40671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OR.NET white paper lays foundation for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traceability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PKPs to Conformity Assessment (CA) and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certified safe-effective-secure (SES) interoperable medical device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A4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SDPi Supplement TF-1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annex includes a summary of Conformance Principles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@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https://ornet.org/en/download/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299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1C40-23F0-4B0C-9799-679C7666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More detail is provided in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25D8-9E8C-4E5B-82D7-EACF6CAD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D92ABE46-66EA-4E14-BCEC-4C8E8745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14" y="940118"/>
            <a:ext cx="9684970" cy="543814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4195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3385" y="64243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BFF064-49B4-4CBC-A1EE-64EFF060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2" y="1076587"/>
            <a:ext cx="10692455" cy="571293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FE046F1-3BA1-499B-9374-FE93AB6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227924-9D7F-4E8C-893A-308E3AA73C61}"/>
              </a:ext>
            </a:extLst>
          </p:cNvPr>
          <p:cNvSpPr/>
          <p:nvPr/>
        </p:nvSpPr>
        <p:spPr>
          <a:xfrm>
            <a:off x="4261529" y="5964872"/>
            <a:ext cx="3640588" cy="4138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297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V-Model for Systems of MedTech Products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C416-D3A0-4498-A6D9-AB8CD9CE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Gemini SES MDI – IHE Catalyst Study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6AB89461-C9AC-465D-990F-B8A7215C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5AD983-1ED0-42A4-BB4C-F265D4B98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DEA9117F-3BDF-4061-BADE-4FE35AAB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4" y="926050"/>
            <a:ext cx="9679710" cy="544678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2CEF6-3DBB-4CDE-B99D-3821DECEEBFA}"/>
              </a:ext>
            </a:extLst>
          </p:cNvPr>
          <p:cNvSpPr txBox="1"/>
          <p:nvPr/>
        </p:nvSpPr>
        <p:spPr>
          <a:xfrm rot="16200000">
            <a:off x="-2135409" y="3105318"/>
            <a:ext cx="538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IHE EU Experience ’21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… “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Regulatory Submission Ready” CA </a:t>
            </a:r>
          </a:p>
        </p:txBody>
      </p:sp>
    </p:spTree>
    <p:extLst>
      <p:ext uri="{BB962C8B-B14F-4D97-AF65-F5344CB8AC3E}">
        <p14:creationId xmlns:p14="http://schemas.microsoft.com/office/powerpoint/2010/main" val="11501393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638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7CC12B81-8E3D-4DD4-A827-32F79141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2" y="1029960"/>
            <a:ext cx="10185636" cy="57754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F2A5E3D-4FD5-4B0B-B115-55653A0A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565873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5915" y="645863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00A4485-A726-4A67-BA39-8E714373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32" y="1084392"/>
            <a:ext cx="10694935" cy="573937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25CE0F8-191D-4A7B-AA03-7D0C6FA7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5119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131463</TotalTime>
  <Words>9584</Words>
  <Application>Microsoft Office PowerPoint</Application>
  <PresentationFormat>Widescreen</PresentationFormat>
  <Paragraphs>1380</Paragraphs>
  <Slides>101</Slides>
  <Notes>0</Notes>
  <HiddenSlides>56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101</vt:i4>
      </vt:variant>
    </vt:vector>
  </HeadingPairs>
  <TitlesOfParts>
    <vt:vector size="111" baseType="lpstr">
      <vt:lpstr>Arial</vt:lpstr>
      <vt:lpstr>Calibri</vt:lpstr>
      <vt:lpstr>Calibri Light</vt:lpstr>
      <vt:lpstr>Gotham Medium</vt:lpstr>
      <vt:lpstr>Verdana</vt:lpstr>
      <vt:lpstr>Wingdings</vt:lpstr>
      <vt:lpstr>Office Theme</vt:lpstr>
      <vt:lpstr>Tema di Office</vt:lpstr>
      <vt:lpstr>1_Office Theme</vt:lpstr>
      <vt:lpstr>4_Office Theme</vt:lpstr>
      <vt:lpstr>IHE-HL7 Gemini SES+MDI –  From Use Cases to Test Reports –  2022 RI+MC+RR Strategy</vt:lpstr>
      <vt:lpstr>Gemini SES+MDI  From Use Cases to Test Reports 2022 RI+MC+RR Strategy</vt:lpstr>
      <vt:lpstr>Gemini SES+MDI –  2022 RI+MC+RR Strategy –   Landscape Outlook for SDPi Specification &amp; Testing in 2022</vt:lpstr>
      <vt:lpstr>SDPi 1.0 Spec-to-Test – ‘22 Landscape Realities</vt:lpstr>
      <vt:lpstr>SDPi 1.0 Spec-to-Test – ‘22 Landscape Realities</vt:lpstr>
      <vt:lpstr>Gemini SES+MDI –  2022 RI+MC+RR Strategy –   SDPi 1.0 – RI+MC – Basic Support</vt:lpstr>
      <vt:lpstr>SDPi 1.0 &amp; RI+MC – “Basic” Support </vt:lpstr>
      <vt:lpstr>SDPi 1.0 &amp; RI+MC – “Basic” Support </vt:lpstr>
      <vt:lpstr>Gemini SES+MDI –  2022 RI+MC+RR Strategy –   SDPi 1.0 – Testing &amp; CA &amp; Tooling – Basic Support</vt:lpstr>
      <vt:lpstr>From Specs to Test Reports – ”Basic” Strategy</vt:lpstr>
      <vt:lpstr>Spec-to-Test Strategy – RI+MC+RR Model </vt:lpstr>
      <vt:lpstr>Spec-to-Test Strategy – RI+MC+RR Model </vt:lpstr>
      <vt:lpstr>Spec-to-Test Strategy – RI+MC+RR Model </vt:lpstr>
      <vt:lpstr>Spec-to-Test Strategy – RI+MC+RR Model </vt:lpstr>
      <vt:lpstr>Spec-to-Test Strategy – RI+MC+RR Model </vt:lpstr>
      <vt:lpstr>Spec-to-Test Strategy – RI+MC+RR Model Notes</vt:lpstr>
      <vt:lpstr>Spec-to-Test Strategy – SDPi 1.0 Specification </vt:lpstr>
      <vt:lpstr>Spec-to-Test Strategy – To a SST Database </vt:lpstr>
      <vt:lpstr>Spec-to-Test Strategy – To Test Plans / Scripts </vt:lpstr>
      <vt:lpstr>Spec-to-Test Strategy – Gazelle support today? </vt:lpstr>
      <vt:lpstr>Spec-to-Test Strategy – To Gazelle Integration </vt:lpstr>
      <vt:lpstr>Spec-to-Test Strategy – To Gazelle Integration </vt:lpstr>
      <vt:lpstr>Spec-to-Test Strategy – To Gazelle Integration </vt:lpstr>
      <vt:lpstr>Spec-to-Test Strategy – To Gazelle Integration </vt:lpstr>
      <vt:lpstr>Spec-to-Test Strategy – To Gazelle Integration </vt:lpstr>
      <vt:lpstr>Spec-to-Test Strategy – To Gazelle Integration </vt:lpstr>
      <vt:lpstr>Spec-to-Test Strategy – To Gazelle Integration </vt:lpstr>
      <vt:lpstr>Spec-to-Test Strategy – Gazelle Assertion Manager</vt:lpstr>
      <vt:lpstr>Spec-to-Test Strategy – Gazelle Assertion Manager</vt:lpstr>
      <vt:lpstr>Spec-to-Test Strategy – Gazelle Assertion Manager</vt:lpstr>
      <vt:lpstr>Spec-to-Test Strategy – OASIS TAML</vt:lpstr>
      <vt:lpstr>Spec-to-Test Strategy – OASIS TAML</vt:lpstr>
      <vt:lpstr>Spec-to-Test Strategy – To SDC/SDPi Tool Integration </vt:lpstr>
      <vt:lpstr>Spec-to-Test Strategy – Role of “Vector” Testing?</vt:lpstr>
      <vt:lpstr>Spec-to-Test Strategy – To Test Case Reports  </vt:lpstr>
      <vt:lpstr>Spec-to-Test Strategy – Closing the Loop / EP Style</vt:lpstr>
      <vt:lpstr>Spec-to-Test Strategy –  Closing the Loop? </vt:lpstr>
      <vt:lpstr>Spec-to-Test Strategy –  Closing the Loop? </vt:lpstr>
      <vt:lpstr>Spec-to-Test Strategy – “RR” Test Reports?</vt:lpstr>
      <vt:lpstr>Spec-to-Test Strategy – FHIR “Friendly”?</vt:lpstr>
      <vt:lpstr>Spec-to-Test Strategy – FHIR Conformance “Friendly” </vt:lpstr>
      <vt:lpstr>Spec-to-Test Strategy – FHIR TestScript “Friendly” </vt:lpstr>
      <vt:lpstr>Spec-to-Test Strategy – FHIR TestScript::Assert</vt:lpstr>
      <vt:lpstr>Spec-to-Test Strategy – FHIR TestScript::Assert</vt:lpstr>
      <vt:lpstr>Spec-to-Test Strategy – MHD &amp; FHIR Test Plans</vt:lpstr>
      <vt:lpstr>Spec-to-Test Strategy – MHD &amp; FHIR TestScripts</vt:lpstr>
      <vt:lpstr>Spec-to-Test Strategy – FHIR TestReport “Friendly”</vt:lpstr>
      <vt:lpstr>Spec-to-Test Strategy – Testable Assertions?</vt:lpstr>
      <vt:lpstr>Spec-to-Test Strategy – SysML 2.0 Constructs?</vt:lpstr>
      <vt:lpstr>Spec-to-Test Strategy – SysML 2.0 Constructs?</vt:lpstr>
      <vt:lpstr>Spec-to-Test Strategy – SysML 2.0 Constructs?</vt:lpstr>
      <vt:lpstr>Spec-to-Test Strategy – SysML 2.0 Constructs?</vt:lpstr>
      <vt:lpstr>Spec-to-Test Strategy – Open Issues </vt:lpstr>
      <vt:lpstr>Gemini SES+MDI –  2022 RI+MC+RR Strategy –   NIST “Asbestos” Tool for IHE Testing</vt:lpstr>
      <vt:lpstr>Test Tool Strategy – NIST Asbestos Consideration</vt:lpstr>
      <vt:lpstr>Test Tool Strategy – Why IHE SDPi for CA?</vt:lpstr>
      <vt:lpstr>Test Tool Strategy – Why NIST Asbestos?</vt:lpstr>
      <vt:lpstr>Test Tool Strategy –NIST Asbestos Architecture</vt:lpstr>
      <vt:lpstr>Test Tool Strategy –NIST Asbestos Architecture</vt:lpstr>
      <vt:lpstr>Test Tool Strategy –NIST Asbestos for FHIR Testing</vt:lpstr>
      <vt:lpstr>Test Tool Strategy –NIST Asbestos for SDC/SDPi</vt:lpstr>
      <vt:lpstr>Test Tool Strategy –NIST Asbestos for SDC/SDPi</vt:lpstr>
      <vt:lpstr>Test Tool Strategy –NIST Asbestos for SDC/SDPi+FHIR</vt:lpstr>
      <vt:lpstr>Test Tool Strategy –NIST Asbestos for SDC/SDPi+FHIR</vt:lpstr>
      <vt:lpstr>Test Tool Strategy –NIST Asbestos for HIMSS’23++</vt:lpstr>
      <vt:lpstr>Test Tool Strategy –NIST Asbestos for HIMSS’23++</vt:lpstr>
      <vt:lpstr>Test Tool Strategy –NIST Asbestos for HIMSS’23++</vt:lpstr>
      <vt:lpstr>Test Tool Strategy –NIST Asbestos Assumptions</vt:lpstr>
      <vt:lpstr>Test Tool Strategy –NIST Asbestos for MHD Testing</vt:lpstr>
      <vt:lpstr>Test Tool Strategy –NIST Asbestos for SDPi Testing</vt:lpstr>
      <vt:lpstr>Test Tool Strategy –NIST XDS Toolkit Constructs?</vt:lpstr>
      <vt:lpstr>Test Tool Strategy –NIST XDS Toolkit Constructs?</vt:lpstr>
      <vt:lpstr>Test Tool Strategy –NIST …</vt:lpstr>
      <vt:lpstr>Gemini SES+MDI –  2022 RI+MC+RR Strategy –   IHE DE PAT Testing – May 2022</vt:lpstr>
      <vt:lpstr>Test Tool Strategy – IHE DE PAT ‘22 Testing</vt:lpstr>
      <vt:lpstr>Test Tool Strategy – IHE DE PAT #7 ‘22 Testing</vt:lpstr>
      <vt:lpstr>Test Tool Strategy – Testing  for HIMSS’23 &amp; Beyond</vt:lpstr>
      <vt:lpstr>Gemini SES+MDI –  2022 RI+MC+RR Strategy –   Possibilities but not Probabilities but .. Opportunities?!</vt:lpstr>
      <vt:lpstr>Positive Risk Strategies – ‘22 Gazelle Evolution </vt:lpstr>
      <vt:lpstr>Positive Risk Strategies – SysML 2.0 Surfaces! </vt:lpstr>
      <vt:lpstr>Positive Risk Strategies – Alternate Standard Editor </vt:lpstr>
      <vt:lpstr>Positive Risk Strategies – Productive Capacity Up!  </vt:lpstr>
      <vt:lpstr>Positive Risk Strategies – Other Possibilities … </vt:lpstr>
      <vt:lpstr>Gemini SES+MDI –  2022 RI+MC+RR Strategy –   SDPi 1.0 – Roadmap Considerations</vt:lpstr>
      <vt:lpstr>SDPi 1.0 &amp; RI+MC – “Basic” Support </vt:lpstr>
      <vt:lpstr>SDPi 1.0 &amp; RI+MC – “Basic” Support </vt:lpstr>
      <vt:lpstr>SDPi 1.0 &amp; RI+MC+RR – Roadmap Considerations</vt:lpstr>
      <vt:lpstr>IHE-HL7 Gemini SES+MDI –  From Use Cases to Test Reports –  2022 RI+MC+RR Strategy</vt:lpstr>
      <vt:lpstr>Additional Materials</vt:lpstr>
      <vt:lpstr>Orientation Tour:  IHE TF &amp; SDPi Profiles</vt:lpstr>
      <vt:lpstr>Orientation Tour:  From Volume 1 to 2 to 3</vt:lpstr>
      <vt:lpstr>Orientation Tour:  From Volume 1 to 2 to 3</vt:lpstr>
      <vt:lpstr>IHE Catalyst (formerly IHE EU/IHE Services)</vt:lpstr>
      <vt:lpstr>SDC Conformance Principles</vt:lpstr>
      <vt:lpstr>More detail is provided in …</vt:lpstr>
      <vt:lpstr>MedTech Regulatory Pathway –         Core to SDC/SDPi Specifications</vt:lpstr>
      <vt:lpstr>V-Model for Systems of MedTech Products</vt:lpstr>
      <vt:lpstr>MedTech Regulatory Pathway –         Core to SDC/SDPi Specifications</vt:lpstr>
      <vt:lpstr>MedTech Regulatory Pathway –         Core to SDC/SDPi Specifications</vt:lpstr>
      <vt:lpstr>MedTech Regulatory Pathway –         Core to SDC/SDPi Specifications</vt:lpstr>
      <vt:lpstr>MF’s musings … toward a layer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HL7-IHE Gemini SES+MDI RI+MC+RR 2022 Strategy</dc:title>
  <dc:creator>Todd Cooper</dc:creator>
  <cp:keywords>IEEE 11073 SDC, HL7 FHIR, IHE SDPi Safe Effective Secure, Medical Device Interoperability</cp:keywords>
  <cp:lastModifiedBy>Todd Cooper</cp:lastModifiedBy>
  <cp:revision>1120</cp:revision>
  <cp:lastPrinted>2020-07-06T13:59:03Z</cp:lastPrinted>
  <dcterms:created xsi:type="dcterms:W3CDTF">2020-04-13T18:21:36Z</dcterms:created>
  <dcterms:modified xsi:type="dcterms:W3CDTF">2022-07-05T14:36:37Z</dcterms:modified>
</cp:coreProperties>
</file>